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1" r:id="rId6"/>
  </p:sldMasterIdLst>
  <p:notesMasterIdLst>
    <p:notesMasterId r:id="rId21"/>
  </p:notesMasterIdLst>
  <p:handoutMasterIdLst>
    <p:handoutMasterId r:id="rId22"/>
  </p:handoutMasterIdLst>
  <p:sldIdLst>
    <p:sldId id="752" r:id="rId7"/>
    <p:sldId id="753" r:id="rId8"/>
    <p:sldId id="754" r:id="rId9"/>
    <p:sldId id="756" r:id="rId10"/>
    <p:sldId id="742" r:id="rId11"/>
    <p:sldId id="740" r:id="rId12"/>
    <p:sldId id="741" r:id="rId13"/>
    <p:sldId id="743" r:id="rId14"/>
    <p:sldId id="744" r:id="rId15"/>
    <p:sldId id="751" r:id="rId16"/>
    <p:sldId id="746" r:id="rId17"/>
    <p:sldId id="747" r:id="rId18"/>
    <p:sldId id="748" r:id="rId19"/>
    <p:sldId id="755" r:id="rId20"/>
  </p:sldIdLst>
  <p:sldSz cx="12192000" cy="6858000"/>
  <p:notesSz cx="6797675" cy="9926638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Martynenko" initials="AM" lastIdx="1" clrIdx="0">
    <p:extLst>
      <p:ext uri="{19B8F6BF-5375-455C-9EA6-DF929625EA0E}">
        <p15:presenceInfo xmlns:p15="http://schemas.microsoft.com/office/powerpoint/2012/main" userId="S-1-5-21-3886516207-614674104-608788231-146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515"/>
    <a:srgbClr val="DB700F"/>
    <a:srgbClr val="FBFBFB"/>
    <a:srgbClr val="008E22"/>
    <a:srgbClr val="797600"/>
    <a:srgbClr val="BFBD00"/>
    <a:srgbClr val="004A12"/>
    <a:srgbClr val="00D633"/>
    <a:srgbClr val="93F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51" autoAdjust="0"/>
  </p:normalViewPr>
  <p:slideViewPr>
    <p:cSldViewPr snapToGrid="0" showGuides="1">
      <p:cViewPr varScale="1">
        <p:scale>
          <a:sx n="111" d="100"/>
          <a:sy n="111" d="100"/>
        </p:scale>
        <p:origin x="44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0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13110181311018E-2"/>
          <c:y val="5.6034482758620691E-2"/>
          <c:w val="0.85006973500697347"/>
          <c:h val="0.8879310344827586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6827057182705717"/>
                  <c:y val="3.232758620689655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ACC-4A71-89D1-C3E10B275EE7}"/>
                </c:ext>
              </c:extLst>
            </c:dLbl>
            <c:dLbl>
              <c:idx val="1"/>
              <c:layout>
                <c:manualLayout>
                  <c:x val="0.49093444909344491"/>
                  <c:y val="3.232758620689655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ACC-4A71-89D1-C3E10B275E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#\ ##0.0;"-"#\ ##0.0</c:formatCode>
                <c:ptCount val="2"/>
                <c:pt idx="0">
                  <c:v>2294.4</c:v>
                </c:pt>
                <c:pt idx="1">
                  <c:v>2514.1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CC-4A71-89D1-C3E10B275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66870296"/>
        <c:axId val="1"/>
      </c:barChart>
      <c:catAx>
        <c:axId val="96687029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402.7440000000001"/>
          <c:min val="0"/>
        </c:scaling>
        <c:delete val="1"/>
        <c:axPos val="t"/>
        <c:numFmt formatCode="#\ ##0.0;&quot;-&quot;#\ ##0.0" sourceLinked="1"/>
        <c:majorTickMark val="out"/>
        <c:minorTickMark val="none"/>
        <c:tickLblPos val="nextTo"/>
        <c:crossAx val="9668702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825345790241259E-2"/>
          <c:y val="0.14037375314119871"/>
          <c:w val="0.96817465420975879"/>
          <c:h val="0.7904343167224977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1905855338691161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4 391,76</a:t>
                    </a:r>
                    <a:endParaRPr lang="en-US" dirty="0"/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8E9-4740-B1F9-D136CB931552}"/>
                </c:ext>
              </c:extLst>
            </c:dLbl>
            <c:dLbl>
              <c:idx val="1"/>
              <c:layout>
                <c:manualLayout>
                  <c:x val="0"/>
                  <c:y val="-0.43283582089552236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8E9-4740-B1F9-D136CB931552}"/>
                </c:ext>
              </c:extLst>
            </c:dLbl>
            <c:dLbl>
              <c:idx val="2"/>
              <c:layout>
                <c:manualLayout>
                  <c:x val="0"/>
                  <c:y val="-0.44776119402985076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8E9-4740-B1F9-D136CB931552}"/>
                </c:ext>
              </c:extLst>
            </c:dLbl>
            <c:dLbl>
              <c:idx val="3"/>
              <c:layout>
                <c:manualLayout>
                  <c:x val="0"/>
                  <c:y val="-0.45694603903559128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8E9-4740-B1F9-D136CB9315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#\ ##0.00;"-"#\ ##0.00</c:formatCode>
                <c:ptCount val="4"/>
                <c:pt idx="0">
                  <c:v>4785.74</c:v>
                </c:pt>
                <c:pt idx="1">
                  <c:v>5243.95</c:v>
                </c:pt>
                <c:pt idx="2">
                  <c:v>5393.41</c:v>
                </c:pt>
                <c:pt idx="3">
                  <c:v>5590.39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E9-4740-B1F9-D136CB931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75708800"/>
        <c:axId val="1"/>
      </c:barChart>
      <c:catAx>
        <c:axId val="5757088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139.1499999999996"/>
          <c:min val="0"/>
        </c:scaling>
        <c:delete val="1"/>
        <c:axPos val="l"/>
        <c:numFmt formatCode="#\ ##0.00;&quot;-&quot;#\ ##0.00" sourceLinked="1"/>
        <c:majorTickMark val="out"/>
        <c:minorTickMark val="none"/>
        <c:tickLblPos val="nextTo"/>
        <c:crossAx val="57570880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328381548084442E-2"/>
          <c:y val="0.12244897959183673"/>
          <c:w val="0.95934323690383116"/>
          <c:h val="0.8216970998925886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4360902255639095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A9C-482A-AE96-25FB1DFDA8CF}"/>
                </c:ext>
              </c:extLst>
            </c:dLbl>
            <c:dLbl>
              <c:idx val="1"/>
              <c:layout>
                <c:manualLayout>
                  <c:x val="0"/>
                  <c:y val="-0.464017185821697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A9C-482A-AE96-25FB1DFDA8CF}"/>
                </c:ext>
              </c:extLst>
            </c:dLbl>
            <c:dLbl>
              <c:idx val="2"/>
              <c:layout>
                <c:manualLayout>
                  <c:x val="0"/>
                  <c:y val="-0.44253490870032225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A9C-482A-AE96-25FB1DFDA8CF}"/>
                </c:ext>
              </c:extLst>
            </c:dLbl>
            <c:dLbl>
              <c:idx val="3"/>
              <c:layout>
                <c:manualLayout>
                  <c:x val="0"/>
                  <c:y val="-0.47261009667024706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A9C-482A-AE96-25FB1DFDA8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#\ ##0.0;"-"#\ ##0.0</c:formatCode>
                <c:ptCount val="4"/>
                <c:pt idx="0">
                  <c:v>245.64</c:v>
                </c:pt>
                <c:pt idx="1">
                  <c:v>200.21597</c:v>
                </c:pt>
                <c:pt idx="2">
                  <c:v>189.40948</c:v>
                </c:pt>
                <c:pt idx="3">
                  <c:v>204.08866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9C-482A-AE96-25FB1DFDA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30586384"/>
        <c:axId val="1"/>
      </c:barChart>
      <c:catAx>
        <c:axId val="7305863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4.08866"/>
          <c:min val="0"/>
        </c:scaling>
        <c:delete val="1"/>
        <c:axPos val="l"/>
        <c:numFmt formatCode="#\ ##0.0;&quot;-&quot;#\ ##0.0" sourceLinked="1"/>
        <c:majorTickMark val="out"/>
        <c:minorTickMark val="none"/>
        <c:tickLblPos val="nextTo"/>
        <c:crossAx val="7305863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68036529680366"/>
          <c:y val="0.10077519379844961"/>
          <c:w val="0.74063926940639269"/>
          <c:h val="0.7984496124031007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2674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D-4E83-890F-84F5BE6CC250}"/>
            </c:ext>
          </c:extLst>
        </c:ser>
        <c:ser>
          <c:idx val="1"/>
          <c:order val="1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5.813953488372092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08D-4E83-890F-84F5BE6CC2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#\ ##0;"-"#\ ##0</c:formatCode>
                <c:ptCount val="1"/>
                <c:pt idx="0">
                  <c:v>490390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8D-4E83-890F-84F5BE6CC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67708472"/>
        <c:axId val="1"/>
      </c:barChart>
      <c:catAx>
        <c:axId val="56770847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3613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677084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949835276525153"/>
          <c:y val="0.10077519379844961"/>
          <c:w val="0.35748709081987901"/>
          <c:h val="0.7984496124031007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335311572700297E-2"/>
                  <c:y val="-5.6200939998779217E-2"/>
                </c:manualLayout>
              </c:layout>
              <c:tx>
                <c:rich>
                  <a:bodyPr wrap="none"/>
                  <a:lstStyle/>
                  <a:p>
                    <a:pPr>
                      <a:defRPr sz="12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  <a:fld id="{A2E2A5E0-D6E2-4ACF-AA8F-A581C8C48517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2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027299703264095"/>
                      <c:h val="0.1985277421717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D82-4517-89BE-1C33AC3D92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#\ ##0.00;"-"#\ ##0.00</c:formatCode>
                <c:ptCount val="1"/>
                <c:pt idx="0">
                  <c:v>4785.74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82-4517-89BE-1C33AC3D9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26718728"/>
        <c:axId val="1"/>
      </c:barChart>
      <c:catAx>
        <c:axId val="82671872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640.18"/>
          <c:min val="0"/>
        </c:scaling>
        <c:delete val="1"/>
        <c:axPos val="t"/>
        <c:numFmt formatCode="#\ ##0.00;&quot;-&quot;#\ ##0.00" sourceLinked="1"/>
        <c:majorTickMark val="out"/>
        <c:minorTickMark val="none"/>
        <c:tickLblPos val="nextTo"/>
        <c:crossAx val="8267187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68817204301076"/>
          <c:y val="0.10077519379844961"/>
          <c:w val="0.37161290322580648"/>
          <c:h val="0.7984496124031007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cap="flat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27870967741935482"/>
                  <c:y val="5.8139534883720929E-3"/>
                </c:manualLayout>
              </c:layout>
              <c:tx>
                <c:rich>
                  <a:bodyPr wrap="none"/>
                  <a:lstStyle/>
                  <a:p>
                    <a:pPr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1CF8E4-0A5E-4F69-8FC3-F6818284D2ED}" type="VALUE">
                      <a:rPr lang="en-US" smtClean="0"/>
                      <a:pPr>
                        <a:defRPr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B06-472C-A166-31323FB5DE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#\ ##0.00;"-"#\ ##0.00</c:formatCode>
                <c:ptCount val="1"/>
                <c:pt idx="0">
                  <c:v>5099.0200000000004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6-472C-A166-31323FB5D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09526504"/>
        <c:axId val="1"/>
      </c:barChart>
      <c:catAx>
        <c:axId val="90952650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481.63"/>
          <c:min val="0"/>
        </c:scaling>
        <c:delete val="1"/>
        <c:axPos val="t"/>
        <c:numFmt formatCode="#\ ##0.00;&quot;-&quot;#\ ##0.00" sourceLinked="1"/>
        <c:majorTickMark val="out"/>
        <c:minorTickMark val="none"/>
        <c:tickLblPos val="nextTo"/>
        <c:crossAx val="9095265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578313253012053E-2"/>
          <c:y val="0.10077519379844961"/>
          <c:w val="0.66265060240963858"/>
          <c:h val="0.7984496124031007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210843373493976"/>
                  <c:y val="5.813953488372092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32C-4FD2-A855-F051AE4B83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#\ ##0.0;"-"#\ ##0.0</c:formatCode>
                <c:ptCount val="1"/>
                <c:pt idx="0">
                  <c:v>219.7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2C-4FD2-A855-F051AE4B8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09532736"/>
        <c:axId val="1"/>
      </c:barChart>
      <c:catAx>
        <c:axId val="90953273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8.29400000000001"/>
          <c:min val="0"/>
        </c:scaling>
        <c:delete val="1"/>
        <c:axPos val="t"/>
        <c:numFmt formatCode="#\ ##0.0;&quot;-&quot;#\ ##0.0" sourceLinked="1"/>
        <c:majorTickMark val="out"/>
        <c:minorTickMark val="none"/>
        <c:tickLblPos val="nextTo"/>
        <c:crossAx val="9095327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225806451612905"/>
          <c:y val="0.10077519379844961"/>
          <c:w val="0.21505376344086022"/>
          <c:h val="0.79844961240310075"/>
        </c:manualLayout>
      </c:layout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24993704"/>
        <c:axId val="1"/>
      </c:barChart>
      <c:catAx>
        <c:axId val="92499370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309.78"/>
          <c:min val="0"/>
        </c:scaling>
        <c:delete val="1"/>
        <c:axPos val="t"/>
        <c:numFmt formatCode="#\ ##0.00;&quot;-&quot;#\ ##0.00" sourceLinked="1"/>
        <c:majorTickMark val="out"/>
        <c:minorTickMark val="none"/>
        <c:tickLblPos val="nextTo"/>
        <c:crossAx val="9249937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76377217553689E-2"/>
          <c:y val="2.4276377217553689E-2"/>
          <c:w val="0.95144724556489257"/>
          <c:h val="0.9514472455648925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80808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C30-4089-9CE0-39C6E0ED6C10}"/>
              </c:ext>
            </c:extLst>
          </c:dPt>
          <c:val>
            <c:numRef>
              <c:f>Sheet1!$A$1</c:f>
              <c:numCache>
                <c:formatCode>0.0</c:formatCode>
                <c:ptCount val="1"/>
                <c:pt idx="0">
                  <c:v>595.29999999999995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30-4089-9CE0-39C6E0ED6C10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8D4-4A77-88D3-82BD2498307D}"/>
              </c:ext>
            </c:extLst>
          </c:dPt>
          <c:val>
            <c:numRef>
              <c:f>Sheet1!$A$2</c:f>
              <c:numCache>
                <c:formatCode>0.0</c:formatCode>
                <c:ptCount val="1"/>
                <c:pt idx="0">
                  <c:v>490.4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C8-4B2B-B478-84CFE7E57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5632216"/>
        <c:axId val="465637792"/>
      </c:barChart>
      <c:catAx>
        <c:axId val="465632216"/>
        <c:scaling>
          <c:orientation val="minMax"/>
        </c:scaling>
        <c:delete val="1"/>
        <c:axPos val="b"/>
        <c:majorTickMark val="out"/>
        <c:minorTickMark val="none"/>
        <c:tickLblPos val="nextTo"/>
        <c:crossAx val="465637792"/>
        <c:crosses val="autoZero"/>
        <c:auto val="1"/>
        <c:lblAlgn val="ctr"/>
        <c:lblOffset val="100"/>
        <c:noMultiLvlLbl val="0"/>
      </c:catAx>
      <c:valAx>
        <c:axId val="4656377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65632216"/>
        <c:crosses val="autoZero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512396694214875"/>
          <c:y val="6.2424969987995196E-2"/>
          <c:w val="0.43034238488783944"/>
          <c:h val="0.87515006002400964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64D6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7B50-4BDF-B2F2-6745085141E3}"/>
              </c:ext>
            </c:extLst>
          </c:dPt>
          <c:dPt>
            <c:idx val="1"/>
            <c:bubble3D val="0"/>
            <c:spPr>
              <a:solidFill>
                <a:srgbClr val="C3CF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B50-4BDF-B2F2-6745085141E3}"/>
              </c:ext>
            </c:extLst>
          </c:dPt>
          <c:dLbls>
            <c:dLbl>
              <c:idx val="0"/>
              <c:layout>
                <c:manualLayout>
                  <c:x val="1.2987012987012988E-2"/>
                  <c:y val="9.9639855942376954E-2"/>
                </c:manualLayout>
              </c:layout>
              <c:numFmt formatCode="0.0&quot;%&quot;;&quot;-&quot;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7B50-4BDF-B2F2-6745085141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0.0%</c:formatCode>
                <c:ptCount val="2"/>
                <c:pt idx="0" formatCode="0.0&quot;%&quot;;&quot;-&quot;0.0&quot;%&quot;">
                  <c:v>99.9</c:v>
                </c:pt>
                <c:pt idx="1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50-4BDF-B2F2-674508514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512396694214875"/>
          <c:y val="6.25E-2"/>
          <c:w val="0.42975206611570249"/>
          <c:h val="0.875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64D6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9E8-4DAB-98B6-00B33B2DC37D}"/>
              </c:ext>
            </c:extLst>
          </c:dPt>
          <c:dPt>
            <c:idx val="1"/>
            <c:bubble3D val="0"/>
            <c:spPr>
              <a:solidFill>
                <a:srgbClr val="4C6C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9E8-4DAB-98B6-00B33B2DC37D}"/>
              </c:ext>
            </c:extLst>
          </c:dPt>
          <c:dLbls>
            <c:dLbl>
              <c:idx val="0"/>
              <c:layout>
                <c:manualLayout>
                  <c:x val="5.9031877213695393E-4"/>
                  <c:y val="0.12860576923076922"/>
                </c:manualLayout>
              </c:layout>
              <c:tx>
                <c:rich>
                  <a:bodyPr wrap="none"/>
                  <a:lstStyle/>
                  <a:p>
                    <a:pPr>
                      <a:defRPr sz="10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99,5%</a:t>
                    </a:r>
                    <a:endParaRPr lang="en-US" dirty="0"/>
                  </a:p>
                </c:rich>
              </c:tx>
              <c:numFmt formatCode="0.0&quot;%&quot;;&quot;-&quot;0.0&quot;%&quot;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29E8-4DAB-98B6-00B33B2DC37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0.0%</c:formatCode>
                <c:ptCount val="2"/>
                <c:pt idx="0" formatCode="0.0&quot;%&quot;;&quot;-&quot;0.0&quot;%&quot;">
                  <c:v>99.6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E8-4DAB-98B6-00B33B2DC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69699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4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8748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3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8710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9854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5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8530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571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9605964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9240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9605964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9900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3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589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6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0580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3D65E33-BA15-4EA9-8902-2CCA09C138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9" y="0"/>
            <a:ext cx="6350001" cy="6858000"/>
          </a:xfrm>
          <a:prstGeom prst="rect">
            <a:avLst/>
          </a:prstGeom>
        </p:spPr>
      </p:pic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3748905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4728392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accent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BF148AC-0540-4140-826E-D8A069924931}"/>
              </a:ext>
            </a:extLst>
          </p:cNvPr>
          <p:cNvSpPr/>
          <p:nvPr userDrawn="1"/>
        </p:nvSpPr>
        <p:spPr>
          <a:xfrm>
            <a:off x="7172961" y="0"/>
            <a:ext cx="501904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50000">
                <a:srgbClr val="000000">
                  <a:alpha val="0"/>
                </a:srgb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55" b="21818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21E6D0C-E0F7-4B7E-AD91-5196AA0965F0}"/>
              </a:ext>
            </a:extLst>
          </p:cNvPr>
          <p:cNvGrpSpPr/>
          <p:nvPr userDrawn="1"/>
        </p:nvGrpSpPr>
        <p:grpSpPr>
          <a:xfrm>
            <a:off x="4331846" y="-1"/>
            <a:ext cx="2736445" cy="6856917"/>
            <a:chOff x="-3717926" y="327025"/>
            <a:chExt cx="2473326" cy="6197600"/>
          </a:xfrm>
        </p:grpSpPr>
        <p:sp>
          <p:nvSpPr>
            <p:cNvPr id="46" name="Freeform 87">
              <a:extLst>
                <a:ext uri="{FF2B5EF4-FFF2-40B4-BE49-F238E27FC236}">
                  <a16:creationId xmlns:a16="http://schemas.microsoft.com/office/drawing/2014/main" id="{632CCA2A-EBAF-44BB-A7BA-CA3CE4416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430588" y="327025"/>
              <a:ext cx="1905001" cy="6197600"/>
            </a:xfrm>
            <a:custGeom>
              <a:avLst/>
              <a:gdLst>
                <a:gd name="T0" fmla="*/ 503 w 503"/>
                <a:gd name="T1" fmla="*/ 1644 h 1644"/>
                <a:gd name="T2" fmla="*/ 486 w 50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3" h="1644">
                  <a:moveTo>
                    <a:pt x="503" y="1644"/>
                  </a:moveTo>
                  <a:cubicBezTo>
                    <a:pt x="0" y="1088"/>
                    <a:pt x="382" y="212"/>
                    <a:pt x="48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id="{C6A5B35F-C721-406C-8B76-04524C0BD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32188" y="327025"/>
              <a:ext cx="2074863" cy="6197600"/>
            </a:xfrm>
            <a:custGeom>
              <a:avLst/>
              <a:gdLst>
                <a:gd name="T0" fmla="*/ 548 w 548"/>
                <a:gd name="T1" fmla="*/ 1644 h 1644"/>
                <a:gd name="T2" fmla="*/ 430 w 548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" h="1644">
                  <a:moveTo>
                    <a:pt x="548" y="1644"/>
                  </a:moveTo>
                  <a:cubicBezTo>
                    <a:pt x="0" y="1128"/>
                    <a:pt x="324" y="247"/>
                    <a:pt x="430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9">
              <a:extLst>
                <a:ext uri="{FF2B5EF4-FFF2-40B4-BE49-F238E27FC236}">
                  <a16:creationId xmlns:a16="http://schemas.microsoft.com/office/drawing/2014/main" id="{2C89EF69-27F0-4118-AD8B-9353B7E3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27438" y="327025"/>
              <a:ext cx="2254251" cy="6197600"/>
            </a:xfrm>
            <a:custGeom>
              <a:avLst/>
              <a:gdLst>
                <a:gd name="T0" fmla="*/ 595 w 595"/>
                <a:gd name="T1" fmla="*/ 1644 h 1644"/>
                <a:gd name="T2" fmla="*/ 372 w 595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5" h="1644">
                  <a:moveTo>
                    <a:pt x="595" y="1644"/>
                  </a:moveTo>
                  <a:cubicBezTo>
                    <a:pt x="0" y="1169"/>
                    <a:pt x="268" y="279"/>
                    <a:pt x="372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0">
              <a:extLst>
                <a:ext uri="{FF2B5EF4-FFF2-40B4-BE49-F238E27FC236}">
                  <a16:creationId xmlns:a16="http://schemas.microsoft.com/office/drawing/2014/main" id="{3A98A419-73B4-4548-97B3-E19118E86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717926" y="327025"/>
              <a:ext cx="2473326" cy="6197600"/>
            </a:xfrm>
            <a:custGeom>
              <a:avLst/>
              <a:gdLst>
                <a:gd name="T0" fmla="*/ 653 w 653"/>
                <a:gd name="T1" fmla="*/ 1644 h 1644"/>
                <a:gd name="T2" fmla="*/ 317 w 65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3" h="1644">
                  <a:moveTo>
                    <a:pt x="653" y="1644"/>
                  </a:moveTo>
                  <a:cubicBezTo>
                    <a:pt x="0" y="1212"/>
                    <a:pt x="219" y="307"/>
                    <a:pt x="317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:a16="http://schemas.microsoft.com/office/drawing/2014/main" id="{CA52F18D-678E-4C63-A950-69F3576EF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35338" y="327025"/>
              <a:ext cx="2068513" cy="6197600"/>
            </a:xfrm>
            <a:custGeom>
              <a:avLst/>
              <a:gdLst>
                <a:gd name="T0" fmla="*/ 465 w 546"/>
                <a:gd name="T1" fmla="*/ 1644 h 1644"/>
                <a:gd name="T2" fmla="*/ 546 w 546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1644">
                  <a:moveTo>
                    <a:pt x="465" y="1644"/>
                  </a:moveTo>
                  <a:cubicBezTo>
                    <a:pt x="0" y="1046"/>
                    <a:pt x="454" y="166"/>
                    <a:pt x="54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06830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0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2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75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9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2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7793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4719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919165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1" name="Слайд think-cell" r:id="rId24" imgW="594" imgH="595" progId="TCLayout.ActiveDocument.1">
                  <p:embed/>
                </p:oleObj>
              </mc:Choice>
              <mc:Fallback>
                <p:oleObj name="Слайд think-cell" r:id="rId2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500" y="1"/>
            <a:ext cx="9605964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919" y="64724"/>
            <a:ext cx="1886630" cy="5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6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" Type="http://schemas.openxmlformats.org/officeDocument/2006/relationships/tags" Target="../tags/tag57.xml"/><Relationship Id="rId21" Type="http://schemas.openxmlformats.org/officeDocument/2006/relationships/image" Target="../media/image1.emf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29.v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chart" Target="../charts/chart9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chart" Target="../charts/chart8.xml"/><Relationship Id="rId10" Type="http://schemas.openxmlformats.org/officeDocument/2006/relationships/tags" Target="../tags/tag64.xml"/><Relationship Id="rId19" Type="http://schemas.openxmlformats.org/officeDocument/2006/relationships/slideLayout" Target="../slideLayouts/slideLayout9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1.emf"/><Relationship Id="rId2" Type="http://schemas.openxmlformats.org/officeDocument/2006/relationships/tags" Target="../tags/tag73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oleObject" Target="../embeddings/oleObject32.bin"/><Relationship Id="rId3" Type="http://schemas.openxmlformats.org/officeDocument/2006/relationships/tags" Target="../tags/tag79.xml"/><Relationship Id="rId21" Type="http://schemas.openxmlformats.org/officeDocument/2006/relationships/chart" Target="../charts/chart11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slideLayout" Target="../slideLayouts/slideLayout9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chart" Target="../charts/chart10.xml"/><Relationship Id="rId1" Type="http://schemas.openxmlformats.org/officeDocument/2006/relationships/vmlDrawing" Target="../drawings/vmlDrawing32.v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10" Type="http://schemas.openxmlformats.org/officeDocument/2006/relationships/tags" Target="../tags/tag86.xml"/><Relationship Id="rId19" Type="http://schemas.openxmlformats.org/officeDocument/2006/relationships/image" Target="../media/image1.emf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chart" Target="../charts/chart1.xml"/><Relationship Id="rId3" Type="http://schemas.openxmlformats.org/officeDocument/2006/relationships/tags" Target="../tags/tag44.xml"/><Relationship Id="rId21" Type="http://schemas.openxmlformats.org/officeDocument/2006/relationships/chart" Target="../charts/chart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image" Target="../media/image1.emf"/><Relationship Id="rId2" Type="http://schemas.openxmlformats.org/officeDocument/2006/relationships/tags" Target="../tags/tag43.xml"/><Relationship Id="rId16" Type="http://schemas.openxmlformats.org/officeDocument/2006/relationships/oleObject" Target="../embeddings/oleObject28.bin"/><Relationship Id="rId20" Type="http://schemas.openxmlformats.org/officeDocument/2006/relationships/chart" Target="../charts/chart3.xml"/><Relationship Id="rId1" Type="http://schemas.openxmlformats.org/officeDocument/2006/relationships/vmlDrawing" Target="../drawings/vmlDrawing28.v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15.png"/><Relationship Id="rId5" Type="http://schemas.openxmlformats.org/officeDocument/2006/relationships/tags" Target="../tags/tag46.xml"/><Relationship Id="rId15" Type="http://schemas.openxmlformats.org/officeDocument/2006/relationships/slideLayout" Target="../slideLayouts/slideLayout9.xml"/><Relationship Id="rId23" Type="http://schemas.openxmlformats.org/officeDocument/2006/relationships/chart" Target="../charts/chart6.xml"/><Relationship Id="rId10" Type="http://schemas.openxmlformats.org/officeDocument/2006/relationships/tags" Target="../tags/tag51.xml"/><Relationship Id="rId19" Type="http://schemas.openxmlformats.org/officeDocument/2006/relationships/chart" Target="../charts/chart2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033" y="5243514"/>
            <a:ext cx="5301390" cy="908050"/>
          </a:xfrm>
        </p:spPr>
        <p:txBody>
          <a:bodyPr/>
          <a:lstStyle/>
          <a:p>
            <a:r>
              <a:rPr lang="ru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" sz="1600" dirty="0">
                <a:latin typeface="Arial" pitchFamily="34" charset="0"/>
                <a:cs typeface="Arial" pitchFamily="34" charset="0"/>
              </a:rPr>
              <a:t>3-Энергоорталык», </a:t>
            </a:r>
            <a:r>
              <a:rPr lang="ru" sz="1600" dirty="0"/>
              <a:t>2</a:t>
            </a:r>
            <a:r>
              <a:rPr lang="en-US" sz="1600" dirty="0"/>
              <a:t>3</a:t>
            </a:r>
            <a:r>
              <a:rPr lang="ru" sz="1600" dirty="0"/>
              <a:t> апреля</a:t>
            </a:r>
            <a:r>
              <a:rPr lang="en-US" sz="1600" dirty="0"/>
              <a:t>,</a:t>
            </a:r>
            <a:r>
              <a:rPr lang="ru-RU" sz="1600" dirty="0"/>
              <a:t> </a:t>
            </a:r>
            <a:r>
              <a:rPr lang="ru" sz="1600" dirty="0"/>
              <a:t>202</a:t>
            </a:r>
            <a:r>
              <a:rPr lang="en-US" sz="1600" dirty="0"/>
              <a:t>4</a:t>
            </a:r>
            <a:r>
              <a:rPr lang="ru" sz="1600" dirty="0"/>
              <a:t> </a:t>
            </a:r>
            <a:r>
              <a:rPr lang="en-US" sz="1600" dirty="0"/>
              <a:t>Kazakhstan</a:t>
            </a:r>
          </a:p>
          <a:p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3033" y="1614489"/>
            <a:ext cx="4728392" cy="3552734"/>
          </a:xfrm>
        </p:spPr>
        <p:txBody>
          <a:bodyPr/>
          <a:lstStyle/>
          <a:p>
            <a:pPr lvl="0" defTabSz="914400"/>
            <a:r>
              <a:rPr lang="ru-RU" sz="2000" dirty="0">
                <a:latin typeface="Arial" pitchFamily="34" charset="0"/>
                <a:cs typeface="Arial" pitchFamily="34" charset="0"/>
              </a:rPr>
              <a:t>ОТЧЕТ ПО ИТОГАМ 202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ГОДА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ru-RU" sz="2000" dirty="0" smtClean="0">
                <a:latin typeface="Arial" pitchFamily="34" charset="0"/>
                <a:cs typeface="Arial" pitchFamily="34" charset="0"/>
              </a:rPr>
              <a:t>ОБ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ИСПОЛНЕНИИ УТВЕРЖДЕННОЙ ТАРИФНОЙ СМЕТЫ И ИНВЕСТИЦИОННОЙ ПРОГРАММЫ,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ru-RU" sz="20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СОБЛЮДЕНИИ ПОКАЗАТЕЛЕЙ КАЧЕСТВА И НАДЕЖНОСТИ РЕГУЛИРУЕМЫХ УСЛУГ И ДОСТИЖЕНИИ ПОКАЗАТЕЛЕЙ ЭФФЕКТИВНОСТИ ДЕЯТЕЛЬНОСТИ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ru-RU" sz="2000" dirty="0">
                <a:latin typeface="Arial" pitchFamily="34" charset="0"/>
                <a:cs typeface="Arial" pitchFamily="34" charset="0"/>
              </a:rPr>
              <a:t>ПЕРЕД ПОТРЕБИТЕЛЯМИ И ИНЫМИ ЗАИНТЕРЕСОВАННЫМИ ЛИЦАМИ </a:t>
            </a:r>
            <a:endParaRPr lang="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8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9" name="Слайд think-cell" r:id="rId20" imgW="594" imgH="595" progId="TCLayout.ActiveDocument.1">
                  <p:embed/>
                </p:oleObj>
              </mc:Choice>
              <mc:Fallback>
                <p:oleObj name="Слайд think-cell" r:id="rId20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>
                <a:solidFill>
                  <a:srgbClr val="DB700F"/>
                </a:solidFill>
              </a:rPr>
              <a:t>Информация об объемах предоставленных регулируемых </a:t>
            </a:r>
            <a:r>
              <a:rPr lang="ru-RU" dirty="0" smtClean="0">
                <a:solidFill>
                  <a:srgbClr val="DB700F"/>
                </a:solidFill>
              </a:rPr>
              <a:t>услуг </a:t>
            </a:r>
            <a:r>
              <a:rPr lang="en-US" dirty="0" smtClean="0">
                <a:solidFill>
                  <a:srgbClr val="DB700F"/>
                </a:solidFill>
              </a:rPr>
              <a:t>   </a:t>
            </a:r>
            <a:endParaRPr lang="en-US" dirty="0">
              <a:solidFill>
                <a:srgbClr val="DB700F"/>
              </a:solidFill>
            </a:endParaRPr>
          </a:p>
        </p:txBody>
      </p:sp>
      <p:graphicFrame>
        <p:nvGraphicFramePr>
          <p:cNvPr id="41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5615252"/>
              </p:ext>
            </p:extLst>
          </p:nvPr>
        </p:nvGraphicFramePr>
        <p:xfrm>
          <a:off x="4250922" y="1366787"/>
          <a:ext cx="3016250" cy="378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7" name="Прямоугольник 16"/>
          <p:cNvSpPr/>
          <p:nvPr>
            <p:custDataLst>
              <p:tags r:id="rId4"/>
            </p:custDataLst>
          </p:nvPr>
        </p:nvSpPr>
        <p:spPr bwMode="auto">
          <a:xfrm>
            <a:off x="7119826" y="3022173"/>
            <a:ext cx="1285180" cy="3651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altLang="en-US" sz="1200" dirty="0" smtClean="0">
                <a:solidFill>
                  <a:schemeClr val="tx1"/>
                </a:solidFill>
              </a:rPr>
              <a:t>Факт за 2023 год</a:t>
            </a:r>
            <a:endParaRPr lang="ru-RU" sz="12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5"/>
            </p:custDataLst>
          </p:nvPr>
        </p:nvSpPr>
        <p:spPr bwMode="gray">
          <a:xfrm>
            <a:off x="5995955" y="2138242"/>
            <a:ext cx="423863" cy="1651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2000" dirty="0" smtClean="0">
                <a:solidFill>
                  <a:srgbClr val="FF9515"/>
                </a:solidFill>
              </a:rPr>
              <a:t>490,4</a:t>
            </a:r>
            <a:endParaRPr lang="ru-RU" sz="2000" dirty="0">
              <a:solidFill>
                <a:srgbClr val="FF9515"/>
              </a:solidFill>
              <a:sym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>
            <p:custDataLst>
              <p:tags r:id="rId6"/>
            </p:custDataLst>
          </p:nvPr>
        </p:nvSpPr>
        <p:spPr bwMode="auto">
          <a:xfrm>
            <a:off x="3200400" y="2647950"/>
            <a:ext cx="1173163" cy="547688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451B5655-83E8-45E6-96F9-81CD2577ABCC}" type="datetime'пред''усмотрено &#10;в утв''ер''''ж''де''нн''ой &#10;тарифной ''смете'">
              <a:rPr lang="ru-RU" altLang="en-US" sz="1200" smtClean="0">
                <a:solidFill>
                  <a:schemeClr val="tx1"/>
                </a:solidFill>
              </a:rPr>
              <a:pPr/>
              <a:t>предусмотрено 
в утвержденной 
тарифной смете</a:t>
            </a:fld>
            <a:endParaRPr lang="ru-RU" sz="12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9" name="Выноска 2 (без границы) 18"/>
          <p:cNvSpPr/>
          <p:nvPr/>
        </p:nvSpPr>
        <p:spPr>
          <a:xfrm>
            <a:off x="8204653" y="893763"/>
            <a:ext cx="3897996" cy="1358900"/>
          </a:xfrm>
          <a:prstGeom prst="callout2">
            <a:avLst>
              <a:gd name="adj1" fmla="val 30652"/>
              <a:gd name="adj2" fmla="val 307"/>
              <a:gd name="adj3" fmla="val 37154"/>
              <a:gd name="adj4" fmla="val -12753"/>
              <a:gd name="adj5" fmla="val 138046"/>
              <a:gd name="adj6" fmla="val -38111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 err="1" smtClean="0">
                <a:solidFill>
                  <a:schemeClr val="tx1"/>
                </a:solidFill>
              </a:rPr>
              <a:t>ГКП</a:t>
            </a:r>
            <a:r>
              <a:rPr lang="ru-RU" sz="1400" dirty="0" smtClean="0">
                <a:solidFill>
                  <a:schemeClr val="tx1"/>
                </a:solidFill>
              </a:rPr>
              <a:t> «Куатжылуорталык-3» (в горячей воде)  </a:t>
            </a:r>
            <a:r>
              <a:rPr lang="ru-RU" sz="2000" dirty="0" smtClean="0">
                <a:solidFill>
                  <a:schemeClr val="accent1"/>
                </a:solidFill>
              </a:rPr>
              <a:t>490,4 </a:t>
            </a:r>
            <a:r>
              <a:rPr lang="ru-RU" sz="1200" i="1" dirty="0" smtClean="0">
                <a:solidFill>
                  <a:schemeClr val="tx1"/>
                </a:solidFill>
              </a:rPr>
              <a:t>тыс. Гкал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ИП «</a:t>
            </a:r>
            <a:r>
              <a:rPr lang="ru-RU" sz="1400" dirty="0" err="1" smtClean="0">
                <a:solidFill>
                  <a:schemeClr val="tx1"/>
                </a:solidFill>
              </a:rPr>
              <a:t>Бердалиев</a:t>
            </a:r>
            <a:r>
              <a:rPr lang="ru-RU" sz="1400" dirty="0" smtClean="0">
                <a:solidFill>
                  <a:schemeClr val="tx1"/>
                </a:solidFill>
              </a:rPr>
              <a:t>» (в паре) </a:t>
            </a:r>
            <a:r>
              <a:rPr lang="ru-RU" sz="2000" dirty="0" smtClean="0">
                <a:solidFill>
                  <a:schemeClr val="accent1"/>
                </a:solidFill>
              </a:rPr>
              <a:t>2,7 </a:t>
            </a:r>
            <a:r>
              <a:rPr lang="ru-RU" sz="1200" i="1" dirty="0" smtClean="0">
                <a:solidFill>
                  <a:schemeClr val="tx1"/>
                </a:solidFill>
              </a:rPr>
              <a:t>тыс</a:t>
            </a:r>
            <a:r>
              <a:rPr lang="ru-RU" sz="1200" i="1" dirty="0">
                <a:solidFill>
                  <a:schemeClr val="tx1"/>
                </a:solidFill>
              </a:rPr>
              <a:t>. </a:t>
            </a:r>
            <a:r>
              <a:rPr lang="ru-RU" sz="1200" i="1" dirty="0" smtClean="0">
                <a:solidFill>
                  <a:schemeClr val="tx1"/>
                </a:solidFill>
              </a:rPr>
              <a:t>Гкал</a:t>
            </a:r>
          </a:p>
        </p:txBody>
      </p:sp>
      <p:sp>
        <p:nvSpPr>
          <p:cNvPr id="20" name="Выноска 2 (без границы) 19"/>
          <p:cNvSpPr/>
          <p:nvPr/>
        </p:nvSpPr>
        <p:spPr>
          <a:xfrm>
            <a:off x="137693" y="4910138"/>
            <a:ext cx="4773111" cy="1293813"/>
          </a:xfrm>
          <a:prstGeom prst="callout2">
            <a:avLst>
              <a:gd name="adj1" fmla="val -83535"/>
              <a:gd name="adj2" fmla="val 98113"/>
              <a:gd name="adj3" fmla="val -60045"/>
              <a:gd name="adj4" fmla="val 72585"/>
              <a:gd name="adj5" fmla="val 2845"/>
              <a:gd name="adj6" fmla="val 68052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 err="1" smtClean="0">
                <a:solidFill>
                  <a:schemeClr val="tx1"/>
                </a:solidFill>
              </a:rPr>
              <a:t>ГКП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«Куатжылуорталык-3» (в горячей воде) 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accent1"/>
                </a:solidFill>
              </a:rPr>
              <a:t>594,6 </a:t>
            </a:r>
            <a:r>
              <a:rPr lang="ru-RU" sz="1200" i="1" dirty="0">
                <a:solidFill>
                  <a:schemeClr val="tx1"/>
                </a:solidFill>
              </a:rPr>
              <a:t>тыс. Гкал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Прочие (в </a:t>
            </a:r>
            <a:r>
              <a:rPr lang="ru-RU" sz="1400" dirty="0">
                <a:solidFill>
                  <a:schemeClr val="tx1"/>
                </a:solidFill>
              </a:rPr>
              <a:t>паре) </a:t>
            </a:r>
            <a:r>
              <a:rPr lang="ru-RU" sz="2000" dirty="0" smtClean="0">
                <a:solidFill>
                  <a:schemeClr val="accent1"/>
                </a:solidFill>
              </a:rPr>
              <a:t>0,7 </a:t>
            </a:r>
            <a:r>
              <a:rPr lang="ru-RU" sz="1200" i="1" dirty="0">
                <a:solidFill>
                  <a:schemeClr val="tx1"/>
                </a:solidFill>
              </a:rPr>
              <a:t>тыс. Гкал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95" name="Chart 3"/>
          <p:cNvGraphicFramePr/>
          <p:nvPr>
            <p:custDataLst>
              <p:tags r:id="rId7"/>
            </p:custDataLst>
            <p:extLst/>
          </p:nvPr>
        </p:nvGraphicFramePr>
        <p:xfrm>
          <a:off x="423863" y="2722563"/>
          <a:ext cx="2689225" cy="132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83" name="Прямоугольник 82"/>
          <p:cNvSpPr/>
          <p:nvPr>
            <p:custDataLst>
              <p:tags r:id="rId8"/>
            </p:custDataLst>
          </p:nvPr>
        </p:nvSpPr>
        <p:spPr bwMode="gray">
          <a:xfrm>
            <a:off x="1490663" y="2879725"/>
            <a:ext cx="322263" cy="152400"/>
          </a:xfrm>
          <a:prstGeom prst="rect">
            <a:avLst/>
          </a:prstGeom>
          <a:solidFill>
            <a:srgbClr val="C3CFE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 smtClean="0">
                <a:solidFill>
                  <a:schemeClr val="tx1"/>
                </a:solidFill>
                <a:sym typeface="+mn-lt"/>
              </a:rPr>
              <a:t>0,1%</a:t>
            </a:r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75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876484265"/>
              </p:ext>
            </p:extLst>
          </p:nvPr>
        </p:nvGraphicFramePr>
        <p:xfrm>
          <a:off x="8393113" y="2513013"/>
          <a:ext cx="2689225" cy="132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74" name="Прямоугольник 73"/>
          <p:cNvSpPr/>
          <p:nvPr>
            <p:custDataLst>
              <p:tags r:id="rId10"/>
            </p:custDataLst>
          </p:nvPr>
        </p:nvSpPr>
        <p:spPr bwMode="gray">
          <a:xfrm>
            <a:off x="9372195" y="2655887"/>
            <a:ext cx="365530" cy="174881"/>
          </a:xfrm>
          <a:prstGeom prst="rect">
            <a:avLst/>
          </a:prstGeom>
          <a:solidFill>
            <a:srgbClr val="4C6C9C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 smtClean="0">
                <a:solidFill>
                  <a:schemeClr val="bg1"/>
                </a:solidFill>
                <a:sym typeface="+mn-lt"/>
              </a:rPr>
              <a:t>0,5%</a:t>
            </a:r>
            <a:endParaRPr lang="ru-RU" sz="1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11"/>
            </p:custDataLst>
          </p:nvPr>
        </p:nvSpPr>
        <p:spPr bwMode="auto">
          <a:xfrm>
            <a:off x="9974263" y="4079875"/>
            <a:ext cx="179388" cy="133350"/>
          </a:xfrm>
          <a:prstGeom prst="rect">
            <a:avLst/>
          </a:prstGeom>
          <a:solidFill>
            <a:srgbClr val="364D6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12"/>
            </p:custDataLst>
          </p:nvPr>
        </p:nvSpPr>
        <p:spPr bwMode="auto">
          <a:xfrm>
            <a:off x="9974263" y="4283075"/>
            <a:ext cx="179388" cy="133350"/>
          </a:xfrm>
          <a:prstGeom prst="rect">
            <a:avLst/>
          </a:prstGeom>
          <a:solidFill>
            <a:srgbClr val="4C6C9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>
            <p:custDataLst>
              <p:tags r:id="rId13"/>
            </p:custDataLst>
          </p:nvPr>
        </p:nvSpPr>
        <p:spPr bwMode="auto">
          <a:xfrm>
            <a:off x="10204450" y="4278313"/>
            <a:ext cx="960438" cy="152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214B1323-A442-4A27-B3E5-4C5C2C6B3372}" type="datetime'И''''П ''''''''''&quot;''''''''''Бе''р''''''дали''е''''''в''''&quot;'">
              <a:rPr lang="ru-RU" altLang="en-US" sz="1000" smtClean="0">
                <a:solidFill>
                  <a:schemeClr val="tx1"/>
                </a:solidFill>
              </a:rPr>
              <a:pPr/>
              <a:t>ИП "Бердалиев"</a:t>
            </a:fld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1" name="Pentagon 51"/>
          <p:cNvSpPr/>
          <p:nvPr/>
        </p:nvSpPr>
        <p:spPr>
          <a:xfrm>
            <a:off x="2705100" y="1671638"/>
            <a:ext cx="257175" cy="3536950"/>
          </a:xfrm>
          <a:custGeom>
            <a:avLst/>
            <a:gdLst>
              <a:gd name="connsiteX0" fmla="*/ 0 w 2647950"/>
              <a:gd name="connsiteY0" fmla="*/ 0 h 1906818"/>
              <a:gd name="connsiteX1" fmla="*/ 1694541 w 2647950"/>
              <a:gd name="connsiteY1" fmla="*/ 0 h 1906818"/>
              <a:gd name="connsiteX2" fmla="*/ 2647950 w 2647950"/>
              <a:gd name="connsiteY2" fmla="*/ 953409 h 1906818"/>
              <a:gd name="connsiteX3" fmla="*/ 1694541 w 2647950"/>
              <a:gd name="connsiteY3" fmla="*/ 1906818 h 1906818"/>
              <a:gd name="connsiteX4" fmla="*/ 0 w 2647950"/>
              <a:gd name="connsiteY4" fmla="*/ 1906818 h 1906818"/>
              <a:gd name="connsiteX5" fmla="*/ 0 w 2647950"/>
              <a:gd name="connsiteY5" fmla="*/ 0 h 1906818"/>
              <a:gd name="connsiteX0" fmla="*/ 0 w 2647950"/>
              <a:gd name="connsiteY0" fmla="*/ 1906818 h 1906818"/>
              <a:gd name="connsiteX1" fmla="*/ 1694541 w 2647950"/>
              <a:gd name="connsiteY1" fmla="*/ 0 h 1906818"/>
              <a:gd name="connsiteX2" fmla="*/ 2647950 w 2647950"/>
              <a:gd name="connsiteY2" fmla="*/ 953409 h 1906818"/>
              <a:gd name="connsiteX3" fmla="*/ 1694541 w 2647950"/>
              <a:gd name="connsiteY3" fmla="*/ 1906818 h 1906818"/>
              <a:gd name="connsiteX4" fmla="*/ 0 w 2647950"/>
              <a:gd name="connsiteY4" fmla="*/ 1906818 h 1906818"/>
              <a:gd name="connsiteX0" fmla="*/ 0 w 953409"/>
              <a:gd name="connsiteY0" fmla="*/ 1906818 h 1906818"/>
              <a:gd name="connsiteX1" fmla="*/ 0 w 953409"/>
              <a:gd name="connsiteY1" fmla="*/ 0 h 1906818"/>
              <a:gd name="connsiteX2" fmla="*/ 953409 w 953409"/>
              <a:gd name="connsiteY2" fmla="*/ 953409 h 1906818"/>
              <a:gd name="connsiteX3" fmla="*/ 0 w 953409"/>
              <a:gd name="connsiteY3" fmla="*/ 1906818 h 190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409" h="1906818">
                <a:moveTo>
                  <a:pt x="0" y="1906818"/>
                </a:moveTo>
                <a:lnTo>
                  <a:pt x="0" y="0"/>
                </a:lnTo>
                <a:lnTo>
                  <a:pt x="953409" y="953409"/>
                </a:lnTo>
                <a:lnTo>
                  <a:pt x="0" y="1906818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Pentagon 51"/>
          <p:cNvSpPr/>
          <p:nvPr/>
        </p:nvSpPr>
        <p:spPr>
          <a:xfrm rot="10800000">
            <a:off x="8709025" y="1614488"/>
            <a:ext cx="222137" cy="3538538"/>
          </a:xfrm>
          <a:custGeom>
            <a:avLst/>
            <a:gdLst>
              <a:gd name="connsiteX0" fmla="*/ 0 w 2647950"/>
              <a:gd name="connsiteY0" fmla="*/ 0 h 1906818"/>
              <a:gd name="connsiteX1" fmla="*/ 1694541 w 2647950"/>
              <a:gd name="connsiteY1" fmla="*/ 0 h 1906818"/>
              <a:gd name="connsiteX2" fmla="*/ 2647950 w 2647950"/>
              <a:gd name="connsiteY2" fmla="*/ 953409 h 1906818"/>
              <a:gd name="connsiteX3" fmla="*/ 1694541 w 2647950"/>
              <a:gd name="connsiteY3" fmla="*/ 1906818 h 1906818"/>
              <a:gd name="connsiteX4" fmla="*/ 0 w 2647950"/>
              <a:gd name="connsiteY4" fmla="*/ 1906818 h 1906818"/>
              <a:gd name="connsiteX5" fmla="*/ 0 w 2647950"/>
              <a:gd name="connsiteY5" fmla="*/ 0 h 1906818"/>
              <a:gd name="connsiteX0" fmla="*/ 0 w 2647950"/>
              <a:gd name="connsiteY0" fmla="*/ 1906818 h 1906818"/>
              <a:gd name="connsiteX1" fmla="*/ 1694541 w 2647950"/>
              <a:gd name="connsiteY1" fmla="*/ 0 h 1906818"/>
              <a:gd name="connsiteX2" fmla="*/ 2647950 w 2647950"/>
              <a:gd name="connsiteY2" fmla="*/ 953409 h 1906818"/>
              <a:gd name="connsiteX3" fmla="*/ 1694541 w 2647950"/>
              <a:gd name="connsiteY3" fmla="*/ 1906818 h 1906818"/>
              <a:gd name="connsiteX4" fmla="*/ 0 w 2647950"/>
              <a:gd name="connsiteY4" fmla="*/ 1906818 h 1906818"/>
              <a:gd name="connsiteX0" fmla="*/ 0 w 953409"/>
              <a:gd name="connsiteY0" fmla="*/ 1906818 h 1906818"/>
              <a:gd name="connsiteX1" fmla="*/ 0 w 953409"/>
              <a:gd name="connsiteY1" fmla="*/ 0 h 1906818"/>
              <a:gd name="connsiteX2" fmla="*/ 953409 w 953409"/>
              <a:gd name="connsiteY2" fmla="*/ 953409 h 1906818"/>
              <a:gd name="connsiteX3" fmla="*/ 0 w 953409"/>
              <a:gd name="connsiteY3" fmla="*/ 1906818 h 190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409" h="1906818">
                <a:moveTo>
                  <a:pt x="0" y="1906818"/>
                </a:moveTo>
                <a:lnTo>
                  <a:pt x="0" y="0"/>
                </a:lnTo>
                <a:lnTo>
                  <a:pt x="953409" y="953409"/>
                </a:lnTo>
                <a:lnTo>
                  <a:pt x="0" y="1906818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>
            <p:custDataLst>
              <p:tags r:id="rId14"/>
            </p:custDataLst>
          </p:nvPr>
        </p:nvSpPr>
        <p:spPr bwMode="auto">
          <a:xfrm>
            <a:off x="255587" y="2282825"/>
            <a:ext cx="179388" cy="133350"/>
          </a:xfrm>
          <a:prstGeom prst="rect">
            <a:avLst/>
          </a:prstGeom>
          <a:solidFill>
            <a:srgbClr val="364D6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>
            <p:custDataLst>
              <p:tags r:id="rId15"/>
            </p:custDataLst>
          </p:nvPr>
        </p:nvSpPr>
        <p:spPr bwMode="auto">
          <a:xfrm>
            <a:off x="255587" y="2486025"/>
            <a:ext cx="179388" cy="133350"/>
          </a:xfrm>
          <a:prstGeom prst="rect">
            <a:avLst/>
          </a:prstGeom>
          <a:solidFill>
            <a:srgbClr val="C3CFE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>
            <p:custDataLst>
              <p:tags r:id="rId16"/>
            </p:custDataLst>
          </p:nvPr>
        </p:nvSpPr>
        <p:spPr bwMode="auto">
          <a:xfrm>
            <a:off x="516139" y="2194356"/>
            <a:ext cx="1544638" cy="267424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 err="1" smtClean="0">
                <a:solidFill>
                  <a:schemeClr val="tx1"/>
                </a:solidFill>
                <a:sym typeface="+mn-lt"/>
              </a:rPr>
              <a:t>ГКП</a:t>
            </a:r>
            <a:r>
              <a:rPr lang="ru-RU" altLang="en-US" sz="1000" dirty="0" smtClean="0">
                <a:solidFill>
                  <a:schemeClr val="tx1"/>
                </a:solidFill>
                <a:sym typeface="+mn-lt"/>
              </a:rPr>
              <a:t> «Куатжылуорталык-3» </a:t>
            </a:r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1" name="Прямоугольник 90"/>
          <p:cNvSpPr/>
          <p:nvPr>
            <p:custDataLst>
              <p:tags r:id="rId17"/>
            </p:custDataLst>
          </p:nvPr>
        </p:nvSpPr>
        <p:spPr bwMode="auto">
          <a:xfrm>
            <a:off x="485774" y="2481262"/>
            <a:ext cx="712089" cy="1746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sym typeface="+mn-lt"/>
              </a:rPr>
              <a:t>прочие</a:t>
            </a:r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 flipH="1">
            <a:off x="5014595" y="1095911"/>
            <a:ext cx="140522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Гкал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0204450" y="4015097"/>
            <a:ext cx="1544638" cy="267424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 err="1" smtClean="0">
                <a:solidFill>
                  <a:schemeClr val="tx1"/>
                </a:solidFill>
                <a:sym typeface="+mn-lt"/>
              </a:rPr>
              <a:t>ГКП</a:t>
            </a:r>
            <a:r>
              <a:rPr lang="ru-RU" altLang="en-US" sz="1000" dirty="0" smtClean="0">
                <a:solidFill>
                  <a:schemeClr val="tx1"/>
                </a:solidFill>
                <a:sym typeface="+mn-lt"/>
              </a:rPr>
              <a:t> «Куатжылуорталык-3» </a:t>
            </a:r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18"/>
            </p:custDataLst>
          </p:nvPr>
        </p:nvSpPr>
        <p:spPr bwMode="gray">
          <a:xfrm>
            <a:off x="4910804" y="1614488"/>
            <a:ext cx="691348" cy="29297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2000" dirty="0" smtClean="0">
                <a:solidFill>
                  <a:schemeClr val="bg1">
                    <a:lumMod val="50000"/>
                  </a:schemeClr>
                </a:solidFill>
              </a:rPr>
              <a:t>595,3</a:t>
            </a:r>
            <a:endParaRPr lang="ru-RU" sz="2000" dirty="0">
              <a:solidFill>
                <a:schemeClr val="bg1">
                  <a:lumMod val="50000"/>
                </a:schemeClr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2627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85" name="Слайд think-cell" r:id="rId6" imgW="594" imgH="595" progId="TCLayout.ActiveDocument.1">
                  <p:embed/>
                </p:oleObj>
              </mc:Choice>
              <mc:Fallback>
                <p:oleObj name="Слайд think-cell" r:id="rId6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>
                <a:solidFill>
                  <a:srgbClr val="DB700F"/>
                </a:solidFill>
              </a:rPr>
              <a:t>Информация о проводимой работе с </a:t>
            </a:r>
            <a:r>
              <a:rPr lang="ru-RU" dirty="0" smtClean="0">
                <a:solidFill>
                  <a:srgbClr val="DB700F"/>
                </a:solidFill>
              </a:rPr>
              <a:t>потребителями</a:t>
            </a:r>
            <a:r>
              <a:rPr lang="en-US" dirty="0" smtClean="0">
                <a:solidFill>
                  <a:srgbClr val="DB700F"/>
                </a:solidFill>
              </a:rPr>
              <a:t> </a:t>
            </a:r>
            <a:r>
              <a:rPr lang="ru-RU" dirty="0" smtClean="0">
                <a:solidFill>
                  <a:srgbClr val="DB700F"/>
                </a:solidFill>
              </a:rPr>
              <a:t>регулируемых </a:t>
            </a:r>
            <a:r>
              <a:rPr lang="ru-RU" dirty="0">
                <a:solidFill>
                  <a:srgbClr val="DB700F"/>
                </a:solidFill>
              </a:rPr>
              <a:t>услуг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99088" y="339739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85417" y="5048074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4900" y="3003202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АО «3-Энергоорталык»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gray">
          <a:xfrm>
            <a:off x="4465536" y="1577046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  <a:latin typeface="+mn-lt"/>
              </a:rPr>
              <a:t>Предоставление услуг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 bwMode="gray">
          <a:xfrm>
            <a:off x="7204203" y="1577046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  <a:latin typeface="+mn-lt"/>
              </a:rPr>
              <a:t>Тариф на услугу 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936774" y="1577046"/>
            <a:ext cx="1438275" cy="3671888"/>
            <a:chOff x="2432720" y="2258870"/>
            <a:chExt cx="1438524" cy="3672000"/>
          </a:xfrm>
        </p:grpSpPr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Rectangle 38"/>
          <p:cNvSpPr>
            <a:spLocks noChangeArrowheads="1"/>
          </p:cNvSpPr>
          <p:nvPr/>
        </p:nvSpPr>
        <p:spPr bwMode="gray">
          <a:xfrm>
            <a:off x="2628799" y="3029608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smtClean="0">
                <a:solidFill>
                  <a:schemeClr val="lt1"/>
                </a:solidFill>
              </a:rPr>
              <a:t>Регулируемая деятельность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gray">
          <a:xfrm>
            <a:off x="2628799" y="3496333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Основная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gray">
          <a:xfrm>
            <a:off x="2628799" y="3997983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Иная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37" name="Gerade Verbindung 14"/>
          <p:cNvCxnSpPr/>
          <p:nvPr/>
        </p:nvCxnSpPr>
        <p:spPr bwMode="auto">
          <a:xfrm>
            <a:off x="4465536" y="1351621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4465536" y="845208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потребителями</a:t>
            </a:r>
            <a:endParaRPr lang="en-GB" altLang="de-DE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526"/>
          <p:cNvSpPr/>
          <p:nvPr/>
        </p:nvSpPr>
        <p:spPr bwMode="gray">
          <a:xfrm>
            <a:off x="4465536" y="2027896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обеспечивается </a:t>
            </a:r>
            <a:r>
              <a:rPr lang="ru-RU" sz="1400" dirty="0">
                <a:latin typeface="+mn-lt"/>
              </a:rPr>
              <a:t>всеобщее обслуживание в соответствии с требованиями к качеству предоставляемых услуг по тарифам, утвержденным уполномоченным органом. </a:t>
            </a:r>
            <a:endParaRPr lang="ru-RU" sz="14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осуществляется в </a:t>
            </a:r>
            <a:r>
              <a:rPr lang="ru-RU" sz="1400" dirty="0">
                <a:latin typeface="+mn-lt"/>
              </a:rPr>
              <a:t>соответствии с требованиями заключенных Сторонами  договоров и принятых договорных взаимных обязательств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sp>
        <p:nvSpPr>
          <p:cNvPr id="40" name="Rounded Rectangle 526"/>
          <p:cNvSpPr/>
          <p:nvPr/>
        </p:nvSpPr>
        <p:spPr bwMode="gray">
          <a:xfrm>
            <a:off x="7204203" y="2027896"/>
            <a:ext cx="242157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</a:rPr>
              <a:t>участие независимых экспертов, общественных организаций и потребителей в процессе </a:t>
            </a:r>
            <a:r>
              <a:rPr lang="ru-RU" sz="1400" dirty="0" smtClean="0">
                <a:latin typeface="+mn-lt"/>
              </a:rPr>
              <a:t>оценки проекта </a:t>
            </a:r>
            <a:endParaRPr lang="ru-RU" sz="1400" dirty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  <a:latin typeface="+mn-lt"/>
              </a:rPr>
              <a:t>участие в публичных слушаниях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  <a:latin typeface="+mn-lt"/>
              </a:rPr>
              <a:t>информирование потребителей об изменении тарифов в сроки, предусмотренные законодательством</a:t>
            </a:r>
            <a:endParaRPr lang="en-US" sz="14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1" name="Freeform 223"/>
          <p:cNvSpPr>
            <a:spLocks noEditPoints="1"/>
          </p:cNvSpPr>
          <p:nvPr/>
        </p:nvSpPr>
        <p:spPr bwMode="auto">
          <a:xfrm>
            <a:off x="5879204" y="924133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2" name="Соединительная линия уступом 41"/>
          <p:cNvCxnSpPr/>
          <p:nvPr/>
        </p:nvCxnSpPr>
        <p:spPr>
          <a:xfrm flipV="1">
            <a:off x="2410500" y="3318422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/>
          <p:nvPr/>
        </p:nvCxnSpPr>
        <p:spPr>
          <a:xfrm>
            <a:off x="2410500" y="3503584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5" idx="1"/>
          </p:cNvCxnSpPr>
          <p:nvPr/>
        </p:nvCxnSpPr>
        <p:spPr>
          <a:xfrm flipH="1">
            <a:off x="2525579" y="3693977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Прямоугольник 44"/>
          <p:cNvSpPr/>
          <p:nvPr/>
        </p:nvSpPr>
        <p:spPr bwMode="gray">
          <a:xfrm>
            <a:off x="9547810" y="1577046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  <a:latin typeface="+mn-lt"/>
              </a:rPr>
              <a:t>Отчеты перед потребителями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6" name="Rounded Rectangle 526"/>
          <p:cNvSpPr/>
          <p:nvPr/>
        </p:nvSpPr>
        <p:spPr bwMode="gray">
          <a:xfrm>
            <a:off x="9547810" y="2027896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публикация уведомлений </a:t>
            </a:r>
            <a:r>
              <a:rPr lang="ru-RU" sz="1400" dirty="0">
                <a:latin typeface="+mn-lt"/>
              </a:rPr>
              <a:t>о времени и месте </a:t>
            </a:r>
            <a:r>
              <a:rPr lang="ru-RU" sz="1400" dirty="0" smtClean="0">
                <a:latin typeface="+mn-lt"/>
              </a:rPr>
              <a:t>публичных </a:t>
            </a:r>
            <a:r>
              <a:rPr lang="ru-RU" sz="1400" dirty="0">
                <a:latin typeface="+mn-lt"/>
              </a:rPr>
              <a:t>слушаний </a:t>
            </a:r>
            <a:r>
              <a:rPr lang="ru-RU" sz="1400" dirty="0" smtClean="0">
                <a:latin typeface="+mn-lt"/>
              </a:rPr>
              <a:t>в </a:t>
            </a:r>
            <a:r>
              <a:rPr lang="ru-RU" sz="1400" dirty="0">
                <a:latin typeface="+mn-lt"/>
              </a:rPr>
              <a:t>средствах массовой информации. </a:t>
            </a:r>
            <a:endParaRPr lang="ru-RU" sz="14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  <a:latin typeface="+mn-lt"/>
              </a:rPr>
              <a:t>размещение обязательной информации в </a:t>
            </a:r>
            <a:r>
              <a:rPr lang="ru-RU" sz="1400" dirty="0">
                <a:latin typeface="+mn-lt"/>
              </a:rPr>
              <a:t>средствах массовой </a:t>
            </a:r>
            <a:r>
              <a:rPr lang="ru-RU" sz="1400" dirty="0" smtClean="0">
                <a:latin typeface="+mn-lt"/>
              </a:rPr>
              <a:t>информации, в том числе на </a:t>
            </a:r>
            <a:r>
              <a:rPr lang="ru-RU" sz="1400" dirty="0" err="1" smtClean="0">
                <a:latin typeface="+mn-lt"/>
              </a:rPr>
              <a:t>интернет-ресурсе</a:t>
            </a:r>
            <a:endParaRPr lang="ru-RU" sz="1400" dirty="0" smtClean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47" name="Group 488"/>
          <p:cNvGrpSpPr/>
          <p:nvPr/>
        </p:nvGrpSpPr>
        <p:grpSpPr>
          <a:xfrm>
            <a:off x="565600" y="3409934"/>
            <a:ext cx="371475" cy="371475"/>
            <a:chOff x="-2103438" y="3878264"/>
            <a:chExt cx="371475" cy="371475"/>
          </a:xfrm>
        </p:grpSpPr>
        <p:sp>
          <p:nvSpPr>
            <p:cNvPr id="48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Rectangle 2"/>
          <p:cNvSpPr/>
          <p:nvPr>
            <p:custDataLst>
              <p:tags r:id="rId3"/>
            </p:custDataLst>
          </p:nvPr>
        </p:nvSpPr>
        <p:spPr bwMode="auto">
          <a:xfrm>
            <a:off x="166688" y="5675313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60" name="Rectangle 2"/>
          <p:cNvSpPr/>
          <p:nvPr>
            <p:custDataLst>
              <p:tags r:id="rId4"/>
            </p:custDataLst>
          </p:nvPr>
        </p:nvSpPr>
        <p:spPr bwMode="auto">
          <a:xfrm>
            <a:off x="166688" y="6321425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68350" y="5454650"/>
            <a:ext cx="11190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E7D11"/>
              </a:buClr>
            </a:pP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Отопительный период 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2023 года 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прошел </a:t>
            </a:r>
            <a:r>
              <a:rPr lang="ru-RU" sz="1400" b="1" dirty="0">
                <a:solidFill>
                  <a:prstClr val="black"/>
                </a:solidFill>
                <a:cs typeface="Times New Roman" pitchFamily="18" charset="0"/>
              </a:rPr>
              <a:t>без отказов оборудования и сбоев в системе 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теплоснабжения.</a:t>
            </a:r>
          </a:p>
          <a:p>
            <a:pPr algn="just">
              <a:buClr>
                <a:srgbClr val="EE7D11"/>
              </a:buClr>
            </a:pP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течение 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отопительного периода гидравлические параметры теплоносителя в тепловых 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магистралях соответствовали 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расчетным 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значениям.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92150" y="6426200"/>
            <a:ext cx="10922230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2023 год отсутствуют.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5564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DB700F"/>
                </a:solidFill>
              </a:rPr>
              <a:t>Информация о качестве предоставления регулируемых услуг</a:t>
            </a:r>
            <a:br>
              <a:rPr lang="ru-RU" dirty="0" smtClean="0">
                <a:solidFill>
                  <a:srgbClr val="DB700F"/>
                </a:solidFill>
              </a:rPr>
            </a:br>
            <a:endParaRPr lang="en-US" dirty="0">
              <a:solidFill>
                <a:srgbClr val="DB700F"/>
              </a:solidFill>
            </a:endParaRP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1290636" y="4942619"/>
            <a:ext cx="10587037" cy="359941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 defTabSz="914400" fontAlgn="base">
              <a:spcBef>
                <a:spcPts val="300"/>
              </a:spcBef>
            </a:pP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Оперативным контролем за работой </a:t>
            </a:r>
            <a:r>
              <a:rPr lang="ru-RU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основных </a:t>
            </a: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производственных фондов </a:t>
            </a:r>
            <a:r>
              <a:rPr lang="ru-RU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услуги по производству тепловой энергии </a:t>
            </a:r>
          </a:p>
          <a:p>
            <a:pPr algn="just" defTabSz="914400" fontAlgn="base">
              <a:spcBef>
                <a:spcPts val="300"/>
              </a:spcBef>
            </a:pPr>
            <a:r>
              <a:rPr lang="ru-RU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Периодическим </a:t>
            </a: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проведением </a:t>
            </a:r>
            <a:r>
              <a:rPr lang="ru-RU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технического обслуживания </a:t>
            </a: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объектов </a:t>
            </a:r>
            <a:r>
              <a:rPr lang="ru-RU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регулируемой услуги</a:t>
            </a:r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17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8" name="Text Placeholder 9"/>
          <p:cNvSpPr txBox="1">
            <a:spLocks/>
          </p:cNvSpPr>
          <p:nvPr/>
        </p:nvSpPr>
        <p:spPr>
          <a:xfrm>
            <a:off x="1290636" y="2833981"/>
            <a:ext cx="10587037" cy="962161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>
              <a:spcBef>
                <a:spcPts val="300"/>
              </a:spcBef>
            </a:pP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Внедрением </a:t>
            </a:r>
            <a:r>
              <a:rPr lang="ru-RU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эффективных методов и технологий: </a:t>
            </a: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произведены работы по промывке 4 скважин добычи воды с последующим углублением на 50 метров. Данные работы позволили снизить объем закупаемой на 39,4 тыс. м3 в год.</a:t>
            </a:r>
          </a:p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Снижением </a:t>
            </a: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рисков возникновения аварийных ситуаций</a:t>
            </a:r>
          </a:p>
          <a:p>
            <a:pPr>
              <a:spcBef>
                <a:spcPts val="300"/>
              </a:spcBef>
            </a:pPr>
            <a:endParaRPr lang="en-US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19" name="Straight Connector 4"/>
          <p:cNvCxnSpPr/>
          <p:nvPr/>
        </p:nvCxnSpPr>
        <p:spPr>
          <a:xfrm>
            <a:off x="0" y="1214113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 Placeholder 9"/>
          <p:cNvSpPr txBox="1">
            <a:spLocks/>
          </p:cNvSpPr>
          <p:nvPr/>
        </p:nvSpPr>
        <p:spPr>
          <a:xfrm>
            <a:off x="1290637" y="1279198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Соответствием  требованиям заключенных Сторонами </a:t>
            </a:r>
            <a:r>
              <a:rPr lang="ru-RU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договоров</a:t>
            </a:r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Повышением </a:t>
            </a: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надежности и качества регулируемых услуг потребителей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 Placeholder 9"/>
          <p:cNvSpPr txBox="1">
            <a:spLocks/>
          </p:cNvSpPr>
          <p:nvPr/>
        </p:nvSpPr>
        <p:spPr>
          <a:xfrm>
            <a:off x="399640" y="1376260"/>
            <a:ext cx="54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3600" dirty="0" smtClean="0"/>
              <a:t>01</a:t>
            </a:r>
            <a:endParaRPr lang="en-US" sz="3600" dirty="0"/>
          </a:p>
        </p:txBody>
      </p:sp>
      <p:cxnSp>
        <p:nvCxnSpPr>
          <p:cNvPr id="22" name="Straight Connector 34"/>
          <p:cNvCxnSpPr/>
          <p:nvPr/>
        </p:nvCxnSpPr>
        <p:spPr>
          <a:xfrm>
            <a:off x="0" y="2017862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 Placeholder 9"/>
          <p:cNvSpPr txBox="1">
            <a:spLocks/>
          </p:cNvSpPr>
          <p:nvPr/>
        </p:nvSpPr>
        <p:spPr>
          <a:xfrm>
            <a:off x="1290636" y="2205036"/>
            <a:ext cx="10587038" cy="45443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Отсутствием отказов </a:t>
            </a:r>
            <a:r>
              <a:rPr lang="ru-RU" sz="1600" dirty="0">
                <a:solidFill>
                  <a:prstClr val="black"/>
                </a:solidFill>
                <a:cs typeface="Times New Roman" pitchFamily="18" charset="0"/>
              </a:rPr>
              <a:t>оборудования и сбоев в системе </a:t>
            </a:r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теплоснабжения </a:t>
            </a:r>
          </a:p>
          <a:p>
            <a:pPr algn="just">
              <a:spcAft>
                <a:spcPts val="0"/>
              </a:spcAft>
            </a:pPr>
            <a:endParaRPr lang="ru-RU" sz="16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ru-RU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4" name="Text Placeholder 9"/>
          <p:cNvSpPr txBox="1">
            <a:spLocks/>
          </p:cNvSpPr>
          <p:nvPr/>
        </p:nvSpPr>
        <p:spPr>
          <a:xfrm>
            <a:off x="400760" y="2132467"/>
            <a:ext cx="54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3600" dirty="0" smtClean="0"/>
              <a:t>02</a:t>
            </a:r>
            <a:endParaRPr lang="en-US" sz="3600" dirty="0"/>
          </a:p>
        </p:txBody>
      </p:sp>
      <p:cxnSp>
        <p:nvCxnSpPr>
          <p:cNvPr id="25" name="Straight Connector 47"/>
          <p:cNvCxnSpPr/>
          <p:nvPr/>
        </p:nvCxnSpPr>
        <p:spPr>
          <a:xfrm>
            <a:off x="-62144" y="2689273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 Placeholder 9"/>
          <p:cNvSpPr txBox="1">
            <a:spLocks/>
          </p:cNvSpPr>
          <p:nvPr/>
        </p:nvSpPr>
        <p:spPr>
          <a:xfrm>
            <a:off x="436271" y="3156532"/>
            <a:ext cx="54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3600" dirty="0" smtClean="0"/>
              <a:t>03</a:t>
            </a:r>
            <a:endParaRPr lang="en-US" sz="3600" dirty="0"/>
          </a:p>
        </p:txBody>
      </p:sp>
      <p:cxnSp>
        <p:nvCxnSpPr>
          <p:cNvPr id="27" name="Straight Connector 51"/>
          <p:cNvCxnSpPr/>
          <p:nvPr/>
        </p:nvCxnSpPr>
        <p:spPr>
          <a:xfrm>
            <a:off x="0" y="3935665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xt Placeholder 9"/>
          <p:cNvSpPr txBox="1">
            <a:spLocks/>
          </p:cNvSpPr>
          <p:nvPr/>
        </p:nvSpPr>
        <p:spPr>
          <a:xfrm>
            <a:off x="1290637" y="4000750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в работе современного оборудования.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предприятии установлены современные пункты учета тепла с программным обеспечением, позволяющие проводить непрерывный и качественный мониторинг параметров теплоносителя.</a:t>
            </a: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9"/>
          <p:cNvSpPr txBox="1">
            <a:spLocks/>
          </p:cNvSpPr>
          <p:nvPr/>
        </p:nvSpPr>
        <p:spPr>
          <a:xfrm>
            <a:off x="363009" y="4150341"/>
            <a:ext cx="54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3600" dirty="0" smtClean="0"/>
              <a:t>04</a:t>
            </a:r>
            <a:endParaRPr lang="en-US" sz="3600" dirty="0"/>
          </a:p>
        </p:txBody>
      </p:sp>
      <p:cxnSp>
        <p:nvCxnSpPr>
          <p:cNvPr id="30" name="Straight Connector 55"/>
          <p:cNvCxnSpPr/>
          <p:nvPr/>
        </p:nvCxnSpPr>
        <p:spPr>
          <a:xfrm>
            <a:off x="0" y="4842850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Text Placeholder 9"/>
          <p:cNvSpPr txBox="1">
            <a:spLocks/>
          </p:cNvSpPr>
          <p:nvPr/>
        </p:nvSpPr>
        <p:spPr>
          <a:xfrm>
            <a:off x="399640" y="5077649"/>
            <a:ext cx="54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3600" dirty="0" smtClean="0"/>
              <a:t>05</a:t>
            </a:r>
            <a:endParaRPr lang="en-US" sz="3600" dirty="0"/>
          </a:p>
        </p:txBody>
      </p:sp>
      <p:sp>
        <p:nvSpPr>
          <p:cNvPr id="32" name="Rectangle 40"/>
          <p:cNvSpPr/>
          <p:nvPr/>
        </p:nvSpPr>
        <p:spPr>
          <a:xfrm>
            <a:off x="0" y="5836660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Регулируемые услуги оказываются </a:t>
            </a:r>
            <a:r>
              <a:rPr lang="ru-RU" dirty="0">
                <a:solidFill>
                  <a:schemeClr val="bg1"/>
                </a:solidFill>
              </a:rPr>
              <a:t>с учетом требований к качеству, установленных государственными органами в пределах их </a:t>
            </a:r>
            <a:r>
              <a:rPr lang="ru-RU" dirty="0" smtClean="0">
                <a:solidFill>
                  <a:schemeClr val="bg1"/>
                </a:solidFill>
              </a:rPr>
              <a:t>компетенции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637" y="885524"/>
            <a:ext cx="776758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Качество предоставляемых услуг обеспечивается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198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43141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30" name="Слайд think-cell" r:id="rId18" imgW="594" imgH="595" progId="TCLayout.ActiveDocument.1">
                  <p:embed/>
                </p:oleObj>
              </mc:Choice>
              <mc:Fallback>
                <p:oleObj name="Слайд think-cell" r:id="rId18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9899"/>
            <a:ext cx="9605964" cy="704850"/>
          </a:xfrm>
        </p:spPr>
        <p:txBody>
          <a:bodyPr vert="horz"/>
          <a:lstStyle/>
          <a:p>
            <a:pPr>
              <a:tabLst>
                <a:tab pos="444500" algn="l"/>
              </a:tabLst>
            </a:pPr>
            <a:r>
              <a:rPr lang="ru" dirty="0">
                <a:solidFill>
                  <a:srgbClr val="DB700F"/>
                </a:solidFill>
              </a:rPr>
              <a:t>Информация о перспективах деятельности (планы развития</a:t>
            </a:r>
            <a:r>
              <a:rPr lang="ru" dirty="0" smtClean="0">
                <a:solidFill>
                  <a:srgbClr val="DB700F"/>
                </a:solidFill>
              </a:rPr>
              <a:t>), в </a:t>
            </a:r>
            <a:r>
              <a:rPr lang="ru" dirty="0">
                <a:solidFill>
                  <a:srgbClr val="DB700F"/>
                </a:solidFill>
              </a:rPr>
              <a:t>том числе возможных изменениях тарифов</a:t>
            </a:r>
            <a:r>
              <a:rPr lang="ru-RU" dirty="0">
                <a:solidFill>
                  <a:srgbClr val="DB7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DB7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DB700F"/>
              </a:solidFill>
            </a:endParaRPr>
          </a:p>
        </p:txBody>
      </p:sp>
      <p:sp>
        <p:nvSpPr>
          <p:cNvPr id="12" name="Abgerundetes Rechteck 109"/>
          <p:cNvSpPr/>
          <p:nvPr/>
        </p:nvSpPr>
        <p:spPr>
          <a:xfrm>
            <a:off x="317501" y="1492250"/>
            <a:ext cx="1571625" cy="1490663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Тариф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(утвержден уполномоченным органом)</a:t>
            </a:r>
            <a:endParaRPr lang="en-GB" sz="1100" i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13" name="Abgerundetes Rechteck 109"/>
          <p:cNvSpPr>
            <a:spLocks/>
          </p:cNvSpPr>
          <p:nvPr/>
        </p:nvSpPr>
        <p:spPr>
          <a:xfrm>
            <a:off x="317501" y="3627438"/>
            <a:ext cx="1571625" cy="1327150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Инвестиции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утверждены 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уполномоченным органом)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chemeClr val="dk1"/>
              </a:solidFill>
              <a:cs typeface="Arial" pitchFamily="34" charset="0"/>
            </a:endParaRPr>
          </a:p>
        </p:txBody>
      </p:sp>
      <p:cxnSp>
        <p:nvCxnSpPr>
          <p:cNvPr id="14" name="Straight Connector 418"/>
          <p:cNvCxnSpPr/>
          <p:nvPr/>
        </p:nvCxnSpPr>
        <p:spPr>
          <a:xfrm>
            <a:off x="236708" y="3242449"/>
            <a:ext cx="7884000" cy="0"/>
          </a:xfrm>
          <a:prstGeom prst="line">
            <a:avLst/>
          </a:prstGeom>
          <a:ln w="9525" cap="flat" cmpd="sng" algn="ctr">
            <a:solidFill>
              <a:srgbClr val="B2B2B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45370656"/>
              </p:ext>
            </p:extLst>
          </p:nvPr>
        </p:nvGraphicFramePr>
        <p:xfrm>
          <a:off x="2310063" y="1568449"/>
          <a:ext cx="5072514" cy="133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6" name="Прямоугольник 15"/>
          <p:cNvSpPr/>
          <p:nvPr>
            <p:custDataLst>
              <p:tags r:id="rId4"/>
            </p:custDataLst>
          </p:nvPr>
        </p:nvSpPr>
        <p:spPr bwMode="auto">
          <a:xfrm>
            <a:off x="2966788" y="2847480"/>
            <a:ext cx="266700" cy="157203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</a:rPr>
              <a:t>2023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5"/>
            </p:custDataLst>
          </p:nvPr>
        </p:nvSpPr>
        <p:spPr bwMode="auto">
          <a:xfrm>
            <a:off x="6630194" y="2848549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</a:rPr>
              <a:t>2026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6"/>
            </p:custDataLst>
          </p:nvPr>
        </p:nvSpPr>
        <p:spPr bwMode="auto">
          <a:xfrm>
            <a:off x="5454404" y="28781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</a:rPr>
              <a:t>2025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7"/>
            </p:custDataLst>
          </p:nvPr>
        </p:nvSpPr>
        <p:spPr bwMode="auto">
          <a:xfrm flipH="1">
            <a:off x="4179790" y="2878138"/>
            <a:ext cx="385858" cy="1047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</a:rPr>
              <a:t>2024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>
            <p:custDataLst>
              <p:tags r:id="rId8"/>
            </p:custDataLst>
          </p:nvPr>
        </p:nvSpPr>
        <p:spPr bwMode="auto">
          <a:xfrm>
            <a:off x="7382576" y="1447799"/>
            <a:ext cx="375387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>
            <p:custDataLst>
              <p:tags r:id="rId9"/>
            </p:custDataLst>
          </p:nvPr>
        </p:nvSpPr>
        <p:spPr bwMode="auto">
          <a:xfrm>
            <a:off x="7319219" y="1620836"/>
            <a:ext cx="5588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7F1FD4F-3C1C-48A9-8F29-7A5849B9CC18}" type="datetime'''т''''е''н''''''''г''''''е/''Г''''''''''''''''''кал'''''''''">
              <a:rPr lang="ru-RU" altLang="en-US" sz="900" smtClean="0">
                <a:solidFill>
                  <a:schemeClr val="tx1"/>
                </a:solidFill>
              </a:rPr>
              <a:pPr/>
              <a:t>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56" name="Chart 3"/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597088813"/>
              </p:ext>
            </p:extLst>
          </p:nvPr>
        </p:nvGraphicFramePr>
        <p:xfrm>
          <a:off x="2459455" y="3552031"/>
          <a:ext cx="4979102" cy="147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24" name="Прямоугольник 23"/>
          <p:cNvSpPr/>
          <p:nvPr>
            <p:custDataLst>
              <p:tags r:id="rId11"/>
            </p:custDataLst>
          </p:nvPr>
        </p:nvSpPr>
        <p:spPr bwMode="auto">
          <a:xfrm>
            <a:off x="3031481" y="5029994"/>
            <a:ext cx="266700" cy="206149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9DE2378-A7B5-40C4-BD95-3B6A68C2B08E}" type="datetime'''''''''''''''2''''''''''''0''''''''''''''''2''''3'''">
              <a:rPr lang="ru-RU" altLang="en-US" sz="900" smtClean="0">
                <a:solidFill>
                  <a:schemeClr val="tx1"/>
                </a:solidFill>
              </a:rPr>
              <a:pPr/>
              <a:t>2023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12"/>
            </p:custDataLst>
          </p:nvPr>
        </p:nvSpPr>
        <p:spPr bwMode="auto">
          <a:xfrm>
            <a:off x="4244197" y="503619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E89A9AF-DC3F-45DC-9EAA-91BD76685889}" type="datetime'''''2''0''''2''''''''''''''''''''''4'''''''''''''''''''''''''">
              <a:rPr lang="ru-RU" altLang="en-US" sz="900" smtClean="0">
                <a:solidFill>
                  <a:schemeClr val="tx1"/>
                </a:solidFill>
              </a:rPr>
              <a:pPr/>
              <a:t>2024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3"/>
            </p:custDataLst>
          </p:nvPr>
        </p:nvSpPr>
        <p:spPr bwMode="auto">
          <a:xfrm>
            <a:off x="5468144" y="5016720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5ABDC7B-AA66-4952-A4E4-C338C061CA42}" type="datetime'''''''''''''''''''''2''''''0''2''''''''5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>
            <p:custDataLst>
              <p:tags r:id="rId14"/>
            </p:custDataLst>
          </p:nvPr>
        </p:nvSpPr>
        <p:spPr bwMode="auto">
          <a:xfrm flipH="1">
            <a:off x="6450439" y="5043000"/>
            <a:ext cx="772319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0E5BBD9-C02D-462F-98BC-216B00ADF008}" type="datetime'''''20''26''''''''''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>
            <p:custDataLst>
              <p:tags r:id="rId15"/>
            </p:custDataLst>
          </p:nvPr>
        </p:nvSpPr>
        <p:spPr bwMode="auto">
          <a:xfrm>
            <a:off x="7382577" y="3690189"/>
            <a:ext cx="293488" cy="157202"/>
          </a:xfrm>
          <a:prstGeom prst="rect">
            <a:avLst/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>
            <p:custDataLst>
              <p:tags r:id="rId16"/>
            </p:custDataLst>
          </p:nvPr>
        </p:nvSpPr>
        <p:spPr bwMode="auto">
          <a:xfrm>
            <a:off x="7345935" y="3817215"/>
            <a:ext cx="577851" cy="232281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3C9D6F7A-06CF-4E4D-B5AC-1EAE00CAB9A6}" type="datetime'''м''''''л''''''''н''''. ''''''''т''''''''енге'''''''''''">
              <a:rPr lang="ru-RU" altLang="en-US" sz="900" smtClean="0">
                <a:solidFill>
                  <a:schemeClr val="tx1"/>
                </a:solidFill>
              </a:rPr>
              <a:pPr/>
              <a:t>млн. тенге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1" name="Freeform 140"/>
          <p:cNvSpPr/>
          <p:nvPr/>
        </p:nvSpPr>
        <p:spPr>
          <a:xfrm>
            <a:off x="8171507" y="1068404"/>
            <a:ext cx="3518183" cy="4600876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accent1"/>
                </a:solidFill>
              </a:rPr>
              <a:t>Выполнение </a:t>
            </a:r>
            <a:r>
              <a:rPr lang="ru-RU" sz="1600" dirty="0" smtClean="0">
                <a:solidFill>
                  <a:schemeClr val="accent1"/>
                </a:solidFill>
              </a:rPr>
              <a:t>мероприятий позволит</a:t>
            </a:r>
            <a:r>
              <a:rPr lang="ru-RU" sz="16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8308258" y="1693321"/>
            <a:ext cx="3446033" cy="3783207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поддержание основного оборудования в технически исправном состоянии, при котором возможно обеспечить бесперебойное оказание услуг по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производству тепловой энергии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иметь постоянную готовность к ликвидации чрезвычайных или непредвиденных ситуаций</a:t>
            </a:r>
            <a:r>
              <a:rPr lang="ru-RU" sz="1600" dirty="0" smtClean="0"/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 повысить эффективность </a:t>
            </a:r>
            <a:r>
              <a:rPr lang="ru-RU" sz="1600" dirty="0"/>
              <a:t>работы </a:t>
            </a:r>
            <a:r>
              <a:rPr lang="ru-RU" sz="1600" dirty="0" smtClean="0"/>
              <a:t>оборудования и качество </a:t>
            </a:r>
            <a:r>
              <a:rPr lang="ru-RU" sz="1600" dirty="0"/>
              <a:t>предоставляемых </a:t>
            </a:r>
            <a:r>
              <a:rPr lang="ru-RU" sz="1600" dirty="0" smtClean="0"/>
              <a:t>регулируемых услуг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639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3033" y="1614489"/>
            <a:ext cx="4728392" cy="3552734"/>
          </a:xfrm>
        </p:spPr>
        <p:txBody>
          <a:bodyPr/>
          <a:lstStyle/>
          <a:p>
            <a:pPr lvl="0" defTabSz="914400"/>
            <a:endParaRPr lang="ru" sz="4400" dirty="0" smtClean="0"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ru" sz="4400" dirty="0" smtClean="0">
                <a:latin typeface="Arial" pitchFamily="34" charset="0"/>
                <a:cs typeface="Arial" pitchFamily="34" charset="0"/>
              </a:rPr>
              <a:t>Спасибо за внимание </a:t>
            </a:r>
            <a:endParaRPr lang="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" b="1" dirty="0">
                <a:solidFill>
                  <a:srgbClr val="DB700F"/>
                </a:solidFill>
              </a:rPr>
              <a:t>Общие сведения </a:t>
            </a:r>
            <a:endParaRPr lang="en-US" b="1" dirty="0">
              <a:solidFill>
                <a:srgbClr val="DB700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382" y="3348153"/>
            <a:ext cx="5619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Вид используемого топлива:</a:t>
            </a:r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Основное топливо - природный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газ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(газ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на станцию подается по индивидуальной ветке от магистрального трубопровода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Газли-Шымкент); </a:t>
            </a: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Резервное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топливо – топочный мазут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М-100.</a:t>
            </a: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383" y="868079"/>
            <a:ext cx="11778260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539750"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АО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«3-Энергоорталык» - </a:t>
            </a: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энергоисточник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с комбинированным производством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электрической и тепловой энергии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1382" y="1198211"/>
            <a:ext cx="5619182" cy="22390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Основные технические показатели:</a:t>
            </a: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Установленная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электрическая мощность станции - 160 Мвт. </a:t>
            </a:r>
            <a:endParaRPr lang="ru-RU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Рабочая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мощность станции составляет </a:t>
            </a:r>
            <a:r>
              <a:rPr lang="ru-RU" sz="1600">
                <a:solidFill>
                  <a:prstClr val="black"/>
                </a:solidFill>
                <a:cs typeface="Times New Roman" panose="02020603050405020304" pitchFamily="18" charset="0"/>
              </a:rPr>
              <a:t>до </a:t>
            </a:r>
            <a:r>
              <a:rPr lang="ru-RU" sz="1600" smtClean="0">
                <a:solidFill>
                  <a:prstClr val="black"/>
                </a:solidFill>
                <a:cs typeface="Times New Roman" panose="02020603050405020304" pitchFamily="18" charset="0"/>
              </a:rPr>
              <a:t>75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МВт летом и до 140 МВт зимой.</a:t>
            </a: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Тепловая мощность станции позволяет выдавать до 500 Гкал/час тепла в горячей воде и до 205 т/час пара разных параметров (60 атм., 35 атм., 16 атм.).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382" y="5672263"/>
            <a:ext cx="11540825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625475">
              <a:spcBef>
                <a:spcPts val="300"/>
              </a:spcBef>
              <a:spcAft>
                <a:spcPts val="300"/>
              </a:spcAft>
            </a:pPr>
            <a:r>
              <a:rPr lang="ru" sz="1600" dirty="0">
                <a:latin typeface="Arial" panose="020B0604020202020204" pitchFamily="34" charset="0"/>
                <a:cs typeface="Arial" panose="020B0604020202020204" pitchFamily="34" charset="0"/>
              </a:rPr>
              <a:t>АО «3-Энергоорталык» включено в местный раздел Государственного регистра субъектов естественных монополий по услуге «</a:t>
            </a:r>
            <a:r>
              <a:rPr lang="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тепловой энергии</a:t>
            </a:r>
            <a:r>
              <a:rPr lang="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" b="1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приказ Департамента Комитета по регулированию естественных монополий и защите конкуренции МНЭ РК по ЮКО №304-ОД от 13 ноября 2015 года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grpSp>
        <p:nvGrpSpPr>
          <p:cNvPr id="14" name="Group 488"/>
          <p:cNvGrpSpPr/>
          <p:nvPr/>
        </p:nvGrpSpPr>
        <p:grpSpPr>
          <a:xfrm>
            <a:off x="317500" y="5564144"/>
            <a:ext cx="371475" cy="371475"/>
            <a:chOff x="-2103438" y="3878264"/>
            <a:chExt cx="371475" cy="371475"/>
          </a:xfrm>
        </p:grpSpPr>
        <p:sp>
          <p:nvSpPr>
            <p:cNvPr id="15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488"/>
          <p:cNvGrpSpPr/>
          <p:nvPr/>
        </p:nvGrpSpPr>
        <p:grpSpPr>
          <a:xfrm>
            <a:off x="284163" y="759960"/>
            <a:ext cx="371475" cy="371475"/>
            <a:chOff x="-2103438" y="3878264"/>
            <a:chExt cx="371475" cy="371475"/>
          </a:xfrm>
        </p:grpSpPr>
        <p:sp>
          <p:nvSpPr>
            <p:cNvPr id="27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90" y="1330112"/>
            <a:ext cx="4447996" cy="403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8" name="Слайд think-cell" r:id="rId4" imgW="384" imgH="384" progId="TCLayout.ActiveDocument.1">
                  <p:embed/>
                </p:oleObj>
              </mc:Choice>
              <mc:Fallback>
                <p:oleObj name="Слайд think-cell" r:id="rId4" imgW="384" imgH="384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92" y="0"/>
            <a:ext cx="9939299" cy="704850"/>
          </a:xfrm>
        </p:spPr>
        <p:txBody>
          <a:bodyPr vert="horz"/>
          <a:lstStyle/>
          <a:p>
            <a:r>
              <a:rPr lang="ru-RU" b="1" dirty="0">
                <a:solidFill>
                  <a:srgbClr val="DB700F"/>
                </a:solidFill>
              </a:rPr>
              <a:t>Утвержденные тарифы на услуги по производству тепловой энергии в  202</a:t>
            </a:r>
            <a:r>
              <a:rPr lang="en-US" b="1" dirty="0">
                <a:solidFill>
                  <a:srgbClr val="DB700F"/>
                </a:solidFill>
              </a:rPr>
              <a:t>3</a:t>
            </a:r>
            <a:r>
              <a:rPr lang="ru-RU" b="1" dirty="0">
                <a:solidFill>
                  <a:srgbClr val="DB700F"/>
                </a:solidFill>
              </a:rPr>
              <a:t> году</a:t>
            </a:r>
          </a:p>
        </p:txBody>
      </p:sp>
      <p:sp>
        <p:nvSpPr>
          <p:cNvPr id="66" name="Rectangle 18"/>
          <p:cNvSpPr/>
          <p:nvPr/>
        </p:nvSpPr>
        <p:spPr>
          <a:xfrm>
            <a:off x="4080015" y="1550987"/>
            <a:ext cx="3051333" cy="38411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Rectangle 119"/>
          <p:cNvSpPr/>
          <p:nvPr/>
        </p:nvSpPr>
        <p:spPr>
          <a:xfrm>
            <a:off x="7258760" y="1550987"/>
            <a:ext cx="2998039" cy="38411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0" name="Group 108"/>
          <p:cNvGrpSpPr/>
          <p:nvPr/>
        </p:nvGrpSpPr>
        <p:grpSpPr>
          <a:xfrm>
            <a:off x="4080017" y="1239679"/>
            <a:ext cx="6763379" cy="311309"/>
            <a:chOff x="314325" y="1239679"/>
            <a:chExt cx="11563350" cy="311309"/>
          </a:xfrm>
        </p:grpSpPr>
        <p:sp>
          <p:nvSpPr>
            <p:cNvPr id="71" name="Text Placeholder 9"/>
            <p:cNvSpPr txBox="1">
              <a:spLocks/>
            </p:cNvSpPr>
            <p:nvPr/>
          </p:nvSpPr>
          <p:spPr>
            <a:xfrm>
              <a:off x="314325" y="1239679"/>
              <a:ext cx="11563350" cy="246221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defPPr>
                <a:defRPr lang="en-US"/>
              </a:defPPr>
              <a:lvl1pPr indent="0" defTabSz="58317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b="0">
                  <a:solidFill>
                    <a:schemeClr val="accent1"/>
                  </a:solidFill>
                </a:defRPr>
              </a:lvl1pPr>
              <a:lvl2pPr marL="437378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accent3"/>
                  </a:solidFill>
                </a:defRPr>
              </a:lvl2pPr>
              <a:lvl3pPr marL="728963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accent3"/>
                  </a:solidFill>
                </a:defRPr>
              </a:lvl3pPr>
              <a:lvl4pPr marL="1020548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accent3"/>
                  </a:solidFill>
                </a:defRPr>
              </a:lvl4pPr>
              <a:lvl5pPr marL="1312133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accent3"/>
                  </a:solidFill>
                </a:defRPr>
              </a:lvl5pPr>
              <a:lvl6pPr marL="1603718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1148"/>
              </a:lvl6pPr>
              <a:lvl7pPr marL="1895303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1148"/>
              </a:lvl7pPr>
              <a:lvl8pPr marL="2186888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1148"/>
              </a:lvl8pPr>
              <a:lvl9pPr marL="2478472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1148"/>
              </a:lvl9pPr>
            </a:lstStyle>
            <a:p>
              <a:r>
                <a:rPr lang="ru-RU" sz="1600" dirty="0" smtClean="0"/>
                <a:t>ТАРИФЫ</a:t>
              </a:r>
              <a:endParaRPr lang="ru-RU" sz="1600" dirty="0"/>
            </a:p>
          </p:txBody>
        </p:sp>
        <p:cxnSp>
          <p:nvCxnSpPr>
            <p:cNvPr id="72" name="Straight Connector 110"/>
            <p:cNvCxnSpPr/>
            <p:nvPr/>
          </p:nvCxnSpPr>
          <p:spPr>
            <a:xfrm>
              <a:off x="314325" y="1550988"/>
              <a:ext cx="1156335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3" name="Rectangle 116"/>
          <p:cNvSpPr/>
          <p:nvPr/>
        </p:nvSpPr>
        <p:spPr>
          <a:xfrm>
            <a:off x="4640733" y="2258594"/>
            <a:ext cx="204840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с 01.01. по 30.09.2023*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4" name="Rectangle 117"/>
          <p:cNvSpPr/>
          <p:nvPr/>
        </p:nvSpPr>
        <p:spPr>
          <a:xfrm>
            <a:off x="7784974" y="2258594"/>
            <a:ext cx="213849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с 01.10. по 31.12.2023**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7" name="Rectangle 114"/>
          <p:cNvSpPr/>
          <p:nvPr/>
        </p:nvSpPr>
        <p:spPr>
          <a:xfrm>
            <a:off x="1154254" y="3310772"/>
            <a:ext cx="2776538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тепловая энергия </a:t>
            </a:r>
            <a:r>
              <a:rPr lang="ru-RU" sz="900" i="1" dirty="0">
                <a:solidFill>
                  <a:schemeClr val="tx1"/>
                </a:solidFill>
              </a:rPr>
              <a:t>(в горячей воде)</a:t>
            </a:r>
          </a:p>
        </p:txBody>
      </p:sp>
      <p:sp>
        <p:nvSpPr>
          <p:cNvPr id="78" name="Rectangle 36"/>
          <p:cNvSpPr/>
          <p:nvPr/>
        </p:nvSpPr>
        <p:spPr>
          <a:xfrm>
            <a:off x="9425260" y="3341830"/>
            <a:ext cx="1124837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тенге/Гкал</a:t>
            </a:r>
          </a:p>
        </p:txBody>
      </p:sp>
      <p:sp>
        <p:nvSpPr>
          <p:cNvPr id="79" name="Rectangle 37"/>
          <p:cNvSpPr/>
          <p:nvPr/>
        </p:nvSpPr>
        <p:spPr>
          <a:xfrm>
            <a:off x="9457518" y="3986360"/>
            <a:ext cx="1199181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тенге/Гкал</a:t>
            </a:r>
          </a:p>
        </p:txBody>
      </p:sp>
      <p:sp>
        <p:nvSpPr>
          <p:cNvPr id="80" name="Rectangle 39"/>
          <p:cNvSpPr/>
          <p:nvPr/>
        </p:nvSpPr>
        <p:spPr>
          <a:xfrm>
            <a:off x="4077729" y="3184583"/>
            <a:ext cx="1995479" cy="498598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accent1"/>
                </a:solidFill>
              </a:rPr>
              <a:t>4 </a:t>
            </a:r>
            <a:r>
              <a:rPr lang="ru-RU" sz="3600" dirty="0" smtClean="0">
                <a:solidFill>
                  <a:schemeClr val="accent1"/>
                </a:solidFill>
              </a:rPr>
              <a:t>556,39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81" name="Rectangle 41"/>
          <p:cNvSpPr/>
          <p:nvPr/>
        </p:nvSpPr>
        <p:spPr>
          <a:xfrm>
            <a:off x="7393513" y="3184045"/>
            <a:ext cx="1868066" cy="4985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accent1"/>
                </a:solidFill>
              </a:rPr>
              <a:t>4 </a:t>
            </a:r>
            <a:r>
              <a:rPr lang="ru-RU" sz="3600" dirty="0" smtClean="0">
                <a:solidFill>
                  <a:schemeClr val="accent1"/>
                </a:solidFill>
              </a:rPr>
              <a:t>785,74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82" name="Rectangle 43"/>
          <p:cNvSpPr/>
          <p:nvPr/>
        </p:nvSpPr>
        <p:spPr>
          <a:xfrm>
            <a:off x="7397458" y="3897825"/>
            <a:ext cx="1868066" cy="4985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accent1"/>
                </a:solidFill>
              </a:rPr>
              <a:t>4 </a:t>
            </a:r>
            <a:r>
              <a:rPr lang="ru-RU" sz="3600" dirty="0" smtClean="0">
                <a:solidFill>
                  <a:schemeClr val="accent1"/>
                </a:solidFill>
              </a:rPr>
              <a:t>785,74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83" name="Rectangle 53"/>
          <p:cNvSpPr/>
          <p:nvPr/>
        </p:nvSpPr>
        <p:spPr>
          <a:xfrm>
            <a:off x="1154254" y="2812868"/>
            <a:ext cx="2776538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schemeClr val="accent1"/>
                </a:solidFill>
              </a:rPr>
              <a:t>Тариф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94" name="Straight Connector 12"/>
          <p:cNvCxnSpPr/>
          <p:nvPr/>
        </p:nvCxnSpPr>
        <p:spPr>
          <a:xfrm flipV="1">
            <a:off x="1154254" y="3847381"/>
            <a:ext cx="9689142" cy="26639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5" name="Group 65"/>
          <p:cNvGrpSpPr/>
          <p:nvPr/>
        </p:nvGrpSpPr>
        <p:grpSpPr>
          <a:xfrm>
            <a:off x="8556106" y="1623651"/>
            <a:ext cx="506136" cy="506136"/>
            <a:chOff x="6518889" y="4714876"/>
            <a:chExt cx="369887" cy="369888"/>
          </a:xfr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</a:gradFill>
        </p:grpSpPr>
        <p:sp>
          <p:nvSpPr>
            <p:cNvPr id="96" name="Freeform 2499"/>
            <p:cNvSpPr>
              <a:spLocks noEditPoints="1"/>
            </p:cNvSpPr>
            <p:nvPr/>
          </p:nvSpPr>
          <p:spPr bwMode="auto">
            <a:xfrm>
              <a:off x="6518889" y="4860926"/>
              <a:ext cx="369887" cy="153988"/>
            </a:xfrm>
            <a:custGeom>
              <a:avLst/>
              <a:gdLst>
                <a:gd name="T0" fmla="*/ 24 w 284"/>
                <a:gd name="T1" fmla="*/ 119 h 119"/>
                <a:gd name="T2" fmla="*/ 48 w 284"/>
                <a:gd name="T3" fmla="*/ 95 h 119"/>
                <a:gd name="T4" fmla="*/ 45 w 284"/>
                <a:gd name="T5" fmla="*/ 83 h 119"/>
                <a:gd name="T6" fmla="*/ 85 w 284"/>
                <a:gd name="T7" fmla="*/ 49 h 119"/>
                <a:gd name="T8" fmla="*/ 103 w 284"/>
                <a:gd name="T9" fmla="*/ 57 h 119"/>
                <a:gd name="T10" fmla="*/ 116 w 284"/>
                <a:gd name="T11" fmla="*/ 53 h 119"/>
                <a:gd name="T12" fmla="*/ 158 w 284"/>
                <a:gd name="T13" fmla="*/ 88 h 119"/>
                <a:gd name="T14" fmla="*/ 157 w 284"/>
                <a:gd name="T15" fmla="*/ 95 h 119"/>
                <a:gd name="T16" fmla="*/ 181 w 284"/>
                <a:gd name="T17" fmla="*/ 119 h 119"/>
                <a:gd name="T18" fmla="*/ 205 w 284"/>
                <a:gd name="T19" fmla="*/ 95 h 119"/>
                <a:gd name="T20" fmla="*/ 201 w 284"/>
                <a:gd name="T21" fmla="*/ 81 h 119"/>
                <a:gd name="T22" fmla="*/ 243 w 284"/>
                <a:gd name="T23" fmla="*/ 41 h 119"/>
                <a:gd name="T24" fmla="*/ 260 w 284"/>
                <a:gd name="T25" fmla="*/ 48 h 119"/>
                <a:gd name="T26" fmla="*/ 284 w 284"/>
                <a:gd name="T27" fmla="*/ 24 h 119"/>
                <a:gd name="T28" fmla="*/ 260 w 284"/>
                <a:gd name="T29" fmla="*/ 0 h 119"/>
                <a:gd name="T30" fmla="*/ 236 w 284"/>
                <a:gd name="T31" fmla="*/ 24 h 119"/>
                <a:gd name="T32" fmla="*/ 237 w 284"/>
                <a:gd name="T33" fmla="*/ 33 h 119"/>
                <a:gd name="T34" fmla="*/ 194 w 284"/>
                <a:gd name="T35" fmla="*/ 75 h 119"/>
                <a:gd name="T36" fmla="*/ 181 w 284"/>
                <a:gd name="T37" fmla="*/ 71 h 119"/>
                <a:gd name="T38" fmla="*/ 162 w 284"/>
                <a:gd name="T39" fmla="*/ 80 h 119"/>
                <a:gd name="T40" fmla="*/ 122 w 284"/>
                <a:gd name="T41" fmla="*/ 46 h 119"/>
                <a:gd name="T42" fmla="*/ 127 w 284"/>
                <a:gd name="T43" fmla="*/ 33 h 119"/>
                <a:gd name="T44" fmla="*/ 103 w 284"/>
                <a:gd name="T45" fmla="*/ 9 h 119"/>
                <a:gd name="T46" fmla="*/ 79 w 284"/>
                <a:gd name="T47" fmla="*/ 33 h 119"/>
                <a:gd name="T48" fmla="*/ 80 w 284"/>
                <a:gd name="T49" fmla="*/ 42 h 119"/>
                <a:gd name="T50" fmla="*/ 39 w 284"/>
                <a:gd name="T51" fmla="*/ 76 h 119"/>
                <a:gd name="T52" fmla="*/ 24 w 284"/>
                <a:gd name="T53" fmla="*/ 71 h 119"/>
                <a:gd name="T54" fmla="*/ 0 w 284"/>
                <a:gd name="T55" fmla="*/ 95 h 119"/>
                <a:gd name="T56" fmla="*/ 24 w 284"/>
                <a:gd name="T57" fmla="*/ 119 h 119"/>
                <a:gd name="T58" fmla="*/ 260 w 284"/>
                <a:gd name="T59" fmla="*/ 9 h 119"/>
                <a:gd name="T60" fmla="*/ 275 w 284"/>
                <a:gd name="T61" fmla="*/ 24 h 119"/>
                <a:gd name="T62" fmla="*/ 260 w 284"/>
                <a:gd name="T63" fmla="*/ 39 h 119"/>
                <a:gd name="T64" fmla="*/ 244 w 284"/>
                <a:gd name="T65" fmla="*/ 24 h 119"/>
                <a:gd name="T66" fmla="*/ 260 w 284"/>
                <a:gd name="T67" fmla="*/ 9 h 119"/>
                <a:gd name="T68" fmla="*/ 181 w 284"/>
                <a:gd name="T69" fmla="*/ 80 h 119"/>
                <a:gd name="T70" fmla="*/ 196 w 284"/>
                <a:gd name="T71" fmla="*/ 95 h 119"/>
                <a:gd name="T72" fmla="*/ 181 w 284"/>
                <a:gd name="T73" fmla="*/ 110 h 119"/>
                <a:gd name="T74" fmla="*/ 166 w 284"/>
                <a:gd name="T75" fmla="*/ 95 h 119"/>
                <a:gd name="T76" fmla="*/ 181 w 284"/>
                <a:gd name="T77" fmla="*/ 80 h 119"/>
                <a:gd name="T78" fmla="*/ 103 w 284"/>
                <a:gd name="T79" fmla="*/ 18 h 119"/>
                <a:gd name="T80" fmla="*/ 118 w 284"/>
                <a:gd name="T81" fmla="*/ 33 h 119"/>
                <a:gd name="T82" fmla="*/ 103 w 284"/>
                <a:gd name="T83" fmla="*/ 48 h 119"/>
                <a:gd name="T84" fmla="*/ 88 w 284"/>
                <a:gd name="T85" fmla="*/ 33 h 119"/>
                <a:gd name="T86" fmla="*/ 103 w 284"/>
                <a:gd name="T87" fmla="*/ 18 h 119"/>
                <a:gd name="T88" fmla="*/ 24 w 284"/>
                <a:gd name="T89" fmla="*/ 80 h 119"/>
                <a:gd name="T90" fmla="*/ 39 w 284"/>
                <a:gd name="T91" fmla="*/ 95 h 119"/>
                <a:gd name="T92" fmla="*/ 24 w 284"/>
                <a:gd name="T93" fmla="*/ 110 h 119"/>
                <a:gd name="T94" fmla="*/ 9 w 284"/>
                <a:gd name="T95" fmla="*/ 95 h 119"/>
                <a:gd name="T96" fmla="*/ 24 w 284"/>
                <a:gd name="T97" fmla="*/ 8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4" h="119">
                  <a:moveTo>
                    <a:pt x="24" y="119"/>
                  </a:moveTo>
                  <a:cubicBezTo>
                    <a:pt x="37" y="119"/>
                    <a:pt x="48" y="109"/>
                    <a:pt x="48" y="95"/>
                  </a:cubicBezTo>
                  <a:cubicBezTo>
                    <a:pt x="48" y="91"/>
                    <a:pt x="47" y="86"/>
                    <a:pt x="45" y="83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90" y="54"/>
                    <a:pt x="96" y="57"/>
                    <a:pt x="103" y="57"/>
                  </a:cubicBezTo>
                  <a:cubicBezTo>
                    <a:pt x="108" y="57"/>
                    <a:pt x="112" y="55"/>
                    <a:pt x="116" y="53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7" y="90"/>
                    <a:pt x="157" y="93"/>
                    <a:pt x="157" y="95"/>
                  </a:cubicBezTo>
                  <a:cubicBezTo>
                    <a:pt x="157" y="109"/>
                    <a:pt x="168" y="119"/>
                    <a:pt x="181" y="119"/>
                  </a:cubicBezTo>
                  <a:cubicBezTo>
                    <a:pt x="194" y="119"/>
                    <a:pt x="205" y="109"/>
                    <a:pt x="205" y="95"/>
                  </a:cubicBezTo>
                  <a:cubicBezTo>
                    <a:pt x="205" y="90"/>
                    <a:pt x="203" y="85"/>
                    <a:pt x="201" y="8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7" y="45"/>
                    <a:pt x="253" y="48"/>
                    <a:pt x="260" y="48"/>
                  </a:cubicBezTo>
                  <a:cubicBezTo>
                    <a:pt x="273" y="48"/>
                    <a:pt x="284" y="37"/>
                    <a:pt x="284" y="24"/>
                  </a:cubicBezTo>
                  <a:cubicBezTo>
                    <a:pt x="284" y="11"/>
                    <a:pt x="273" y="0"/>
                    <a:pt x="260" y="0"/>
                  </a:cubicBezTo>
                  <a:cubicBezTo>
                    <a:pt x="246" y="0"/>
                    <a:pt x="236" y="11"/>
                    <a:pt x="236" y="24"/>
                  </a:cubicBezTo>
                  <a:cubicBezTo>
                    <a:pt x="236" y="27"/>
                    <a:pt x="236" y="30"/>
                    <a:pt x="237" y="33"/>
                  </a:cubicBezTo>
                  <a:cubicBezTo>
                    <a:pt x="194" y="75"/>
                    <a:pt x="194" y="75"/>
                    <a:pt x="194" y="75"/>
                  </a:cubicBezTo>
                  <a:cubicBezTo>
                    <a:pt x="190" y="72"/>
                    <a:pt x="186" y="71"/>
                    <a:pt x="181" y="71"/>
                  </a:cubicBezTo>
                  <a:cubicBezTo>
                    <a:pt x="174" y="71"/>
                    <a:pt x="167" y="75"/>
                    <a:pt x="162" y="80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5" y="42"/>
                    <a:pt x="127" y="38"/>
                    <a:pt x="127" y="33"/>
                  </a:cubicBezTo>
                  <a:cubicBezTo>
                    <a:pt x="127" y="19"/>
                    <a:pt x="116" y="9"/>
                    <a:pt x="103" y="9"/>
                  </a:cubicBezTo>
                  <a:cubicBezTo>
                    <a:pt x="89" y="9"/>
                    <a:pt x="79" y="19"/>
                    <a:pt x="79" y="33"/>
                  </a:cubicBezTo>
                  <a:cubicBezTo>
                    <a:pt x="79" y="36"/>
                    <a:pt x="79" y="39"/>
                    <a:pt x="80" y="42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5" y="73"/>
                    <a:pt x="30" y="71"/>
                    <a:pt x="24" y="71"/>
                  </a:cubicBezTo>
                  <a:cubicBezTo>
                    <a:pt x="11" y="71"/>
                    <a:pt x="0" y="82"/>
                    <a:pt x="0" y="95"/>
                  </a:cubicBezTo>
                  <a:cubicBezTo>
                    <a:pt x="0" y="109"/>
                    <a:pt x="11" y="119"/>
                    <a:pt x="24" y="119"/>
                  </a:cubicBezTo>
                  <a:close/>
                  <a:moveTo>
                    <a:pt x="260" y="9"/>
                  </a:moveTo>
                  <a:cubicBezTo>
                    <a:pt x="268" y="9"/>
                    <a:pt x="275" y="16"/>
                    <a:pt x="275" y="24"/>
                  </a:cubicBezTo>
                  <a:cubicBezTo>
                    <a:pt x="275" y="32"/>
                    <a:pt x="268" y="39"/>
                    <a:pt x="260" y="39"/>
                  </a:cubicBezTo>
                  <a:cubicBezTo>
                    <a:pt x="251" y="39"/>
                    <a:pt x="244" y="32"/>
                    <a:pt x="244" y="24"/>
                  </a:cubicBezTo>
                  <a:cubicBezTo>
                    <a:pt x="244" y="16"/>
                    <a:pt x="251" y="9"/>
                    <a:pt x="260" y="9"/>
                  </a:cubicBezTo>
                  <a:close/>
                  <a:moveTo>
                    <a:pt x="181" y="80"/>
                  </a:moveTo>
                  <a:cubicBezTo>
                    <a:pt x="189" y="80"/>
                    <a:pt x="196" y="87"/>
                    <a:pt x="196" y="95"/>
                  </a:cubicBezTo>
                  <a:cubicBezTo>
                    <a:pt x="196" y="104"/>
                    <a:pt x="189" y="110"/>
                    <a:pt x="181" y="110"/>
                  </a:cubicBezTo>
                  <a:cubicBezTo>
                    <a:pt x="173" y="110"/>
                    <a:pt x="166" y="104"/>
                    <a:pt x="166" y="95"/>
                  </a:cubicBezTo>
                  <a:cubicBezTo>
                    <a:pt x="166" y="87"/>
                    <a:pt x="173" y="80"/>
                    <a:pt x="181" y="80"/>
                  </a:cubicBezTo>
                  <a:close/>
                  <a:moveTo>
                    <a:pt x="103" y="18"/>
                  </a:moveTo>
                  <a:cubicBezTo>
                    <a:pt x="111" y="18"/>
                    <a:pt x="118" y="24"/>
                    <a:pt x="118" y="33"/>
                  </a:cubicBezTo>
                  <a:cubicBezTo>
                    <a:pt x="118" y="41"/>
                    <a:pt x="111" y="48"/>
                    <a:pt x="103" y="48"/>
                  </a:cubicBezTo>
                  <a:cubicBezTo>
                    <a:pt x="94" y="48"/>
                    <a:pt x="88" y="41"/>
                    <a:pt x="88" y="33"/>
                  </a:cubicBezTo>
                  <a:cubicBezTo>
                    <a:pt x="88" y="24"/>
                    <a:pt x="94" y="18"/>
                    <a:pt x="103" y="18"/>
                  </a:cubicBezTo>
                  <a:close/>
                  <a:moveTo>
                    <a:pt x="24" y="80"/>
                  </a:moveTo>
                  <a:cubicBezTo>
                    <a:pt x="32" y="80"/>
                    <a:pt x="39" y="87"/>
                    <a:pt x="39" y="95"/>
                  </a:cubicBezTo>
                  <a:cubicBezTo>
                    <a:pt x="39" y="104"/>
                    <a:pt x="32" y="110"/>
                    <a:pt x="24" y="110"/>
                  </a:cubicBezTo>
                  <a:cubicBezTo>
                    <a:pt x="16" y="110"/>
                    <a:pt x="9" y="104"/>
                    <a:pt x="9" y="95"/>
                  </a:cubicBezTo>
                  <a:cubicBezTo>
                    <a:pt x="9" y="87"/>
                    <a:pt x="16" y="80"/>
                    <a:pt x="2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500"/>
            <p:cNvSpPr>
              <a:spLocks/>
            </p:cNvSpPr>
            <p:nvPr/>
          </p:nvSpPr>
          <p:spPr bwMode="auto">
            <a:xfrm>
              <a:off x="6518889" y="4927601"/>
              <a:ext cx="369887" cy="157163"/>
            </a:xfrm>
            <a:custGeom>
              <a:avLst/>
              <a:gdLst>
                <a:gd name="T0" fmla="*/ 279 w 284"/>
                <a:gd name="T1" fmla="*/ 112 h 121"/>
                <a:gd name="T2" fmla="*/ 264 w 284"/>
                <a:gd name="T3" fmla="*/ 112 h 121"/>
                <a:gd name="T4" fmla="*/ 264 w 284"/>
                <a:gd name="T5" fmla="*/ 5 h 121"/>
                <a:gd name="T6" fmla="*/ 260 w 284"/>
                <a:gd name="T7" fmla="*/ 0 h 121"/>
                <a:gd name="T8" fmla="*/ 255 w 284"/>
                <a:gd name="T9" fmla="*/ 5 h 121"/>
                <a:gd name="T10" fmla="*/ 255 w 284"/>
                <a:gd name="T11" fmla="*/ 112 h 121"/>
                <a:gd name="T12" fmla="*/ 225 w 284"/>
                <a:gd name="T13" fmla="*/ 112 h 121"/>
                <a:gd name="T14" fmla="*/ 225 w 284"/>
                <a:gd name="T15" fmla="*/ 27 h 121"/>
                <a:gd name="T16" fmla="*/ 220 w 284"/>
                <a:gd name="T17" fmla="*/ 23 h 121"/>
                <a:gd name="T18" fmla="*/ 216 w 284"/>
                <a:gd name="T19" fmla="*/ 27 h 121"/>
                <a:gd name="T20" fmla="*/ 216 w 284"/>
                <a:gd name="T21" fmla="*/ 112 h 121"/>
                <a:gd name="T22" fmla="*/ 186 w 284"/>
                <a:gd name="T23" fmla="*/ 112 h 121"/>
                <a:gd name="T24" fmla="*/ 186 w 284"/>
                <a:gd name="T25" fmla="*/ 77 h 121"/>
                <a:gd name="T26" fmla="*/ 181 w 284"/>
                <a:gd name="T27" fmla="*/ 72 h 121"/>
                <a:gd name="T28" fmla="*/ 177 w 284"/>
                <a:gd name="T29" fmla="*/ 77 h 121"/>
                <a:gd name="T30" fmla="*/ 177 w 284"/>
                <a:gd name="T31" fmla="*/ 112 h 121"/>
                <a:gd name="T32" fmla="*/ 146 w 284"/>
                <a:gd name="T33" fmla="*/ 112 h 121"/>
                <a:gd name="T34" fmla="*/ 146 w 284"/>
                <a:gd name="T35" fmla="*/ 37 h 121"/>
                <a:gd name="T36" fmla="*/ 142 w 284"/>
                <a:gd name="T37" fmla="*/ 33 h 121"/>
                <a:gd name="T38" fmla="*/ 137 w 284"/>
                <a:gd name="T39" fmla="*/ 37 h 121"/>
                <a:gd name="T40" fmla="*/ 137 w 284"/>
                <a:gd name="T41" fmla="*/ 112 h 121"/>
                <a:gd name="T42" fmla="*/ 107 w 284"/>
                <a:gd name="T43" fmla="*/ 112 h 121"/>
                <a:gd name="T44" fmla="*/ 107 w 284"/>
                <a:gd name="T45" fmla="*/ 14 h 121"/>
                <a:gd name="T46" fmla="*/ 103 w 284"/>
                <a:gd name="T47" fmla="*/ 10 h 121"/>
                <a:gd name="T48" fmla="*/ 98 w 284"/>
                <a:gd name="T49" fmla="*/ 14 h 121"/>
                <a:gd name="T50" fmla="*/ 98 w 284"/>
                <a:gd name="T51" fmla="*/ 112 h 121"/>
                <a:gd name="T52" fmla="*/ 68 w 284"/>
                <a:gd name="T53" fmla="*/ 112 h 121"/>
                <a:gd name="T54" fmla="*/ 68 w 284"/>
                <a:gd name="T55" fmla="*/ 31 h 121"/>
                <a:gd name="T56" fmla="*/ 63 w 284"/>
                <a:gd name="T57" fmla="*/ 27 h 121"/>
                <a:gd name="T58" fmla="*/ 59 w 284"/>
                <a:gd name="T59" fmla="*/ 31 h 121"/>
                <a:gd name="T60" fmla="*/ 59 w 284"/>
                <a:gd name="T61" fmla="*/ 112 h 121"/>
                <a:gd name="T62" fmla="*/ 30 w 284"/>
                <a:gd name="T63" fmla="*/ 112 h 121"/>
                <a:gd name="T64" fmla="*/ 30 w 284"/>
                <a:gd name="T65" fmla="*/ 77 h 121"/>
                <a:gd name="T66" fmla="*/ 26 w 284"/>
                <a:gd name="T67" fmla="*/ 72 h 121"/>
                <a:gd name="T68" fmla="*/ 21 w 284"/>
                <a:gd name="T69" fmla="*/ 77 h 121"/>
                <a:gd name="T70" fmla="*/ 21 w 284"/>
                <a:gd name="T71" fmla="*/ 112 h 121"/>
                <a:gd name="T72" fmla="*/ 5 w 284"/>
                <a:gd name="T73" fmla="*/ 112 h 121"/>
                <a:gd name="T74" fmla="*/ 0 w 284"/>
                <a:gd name="T75" fmla="*/ 116 h 121"/>
                <a:gd name="T76" fmla="*/ 5 w 284"/>
                <a:gd name="T77" fmla="*/ 121 h 121"/>
                <a:gd name="T78" fmla="*/ 279 w 284"/>
                <a:gd name="T79" fmla="*/ 121 h 121"/>
                <a:gd name="T80" fmla="*/ 284 w 284"/>
                <a:gd name="T81" fmla="*/ 116 h 121"/>
                <a:gd name="T82" fmla="*/ 279 w 284"/>
                <a:gd name="T83" fmla="*/ 1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4" h="121">
                  <a:moveTo>
                    <a:pt x="279" y="112"/>
                  </a:moveTo>
                  <a:cubicBezTo>
                    <a:pt x="264" y="112"/>
                    <a:pt x="264" y="112"/>
                    <a:pt x="264" y="112"/>
                  </a:cubicBezTo>
                  <a:cubicBezTo>
                    <a:pt x="264" y="5"/>
                    <a:pt x="264" y="5"/>
                    <a:pt x="264" y="5"/>
                  </a:cubicBezTo>
                  <a:cubicBezTo>
                    <a:pt x="264" y="2"/>
                    <a:pt x="262" y="0"/>
                    <a:pt x="260" y="0"/>
                  </a:cubicBezTo>
                  <a:cubicBezTo>
                    <a:pt x="257" y="0"/>
                    <a:pt x="255" y="2"/>
                    <a:pt x="255" y="5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27"/>
                    <a:pt x="225" y="27"/>
                    <a:pt x="225" y="27"/>
                  </a:cubicBezTo>
                  <a:cubicBezTo>
                    <a:pt x="225" y="25"/>
                    <a:pt x="223" y="23"/>
                    <a:pt x="220" y="23"/>
                  </a:cubicBezTo>
                  <a:cubicBezTo>
                    <a:pt x="218" y="23"/>
                    <a:pt x="216" y="25"/>
                    <a:pt x="216" y="27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6" y="74"/>
                    <a:pt x="184" y="72"/>
                    <a:pt x="181" y="72"/>
                  </a:cubicBezTo>
                  <a:cubicBezTo>
                    <a:pt x="179" y="72"/>
                    <a:pt x="177" y="74"/>
                    <a:pt x="177" y="77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6" y="37"/>
                    <a:pt x="146" y="37"/>
                    <a:pt x="146" y="37"/>
                  </a:cubicBezTo>
                  <a:cubicBezTo>
                    <a:pt x="146" y="35"/>
                    <a:pt x="144" y="33"/>
                    <a:pt x="142" y="33"/>
                  </a:cubicBezTo>
                  <a:cubicBezTo>
                    <a:pt x="139" y="33"/>
                    <a:pt x="137" y="35"/>
                    <a:pt x="137" y="37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2"/>
                    <a:pt x="105" y="10"/>
                    <a:pt x="103" y="10"/>
                  </a:cubicBezTo>
                  <a:cubicBezTo>
                    <a:pt x="100" y="10"/>
                    <a:pt x="98" y="12"/>
                    <a:pt x="98" y="14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29"/>
                    <a:pt x="66" y="27"/>
                    <a:pt x="63" y="27"/>
                  </a:cubicBezTo>
                  <a:cubicBezTo>
                    <a:pt x="61" y="27"/>
                    <a:pt x="59" y="29"/>
                    <a:pt x="59" y="31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4"/>
                    <a:pt x="28" y="72"/>
                    <a:pt x="26" y="72"/>
                  </a:cubicBezTo>
                  <a:cubicBezTo>
                    <a:pt x="23" y="72"/>
                    <a:pt x="21" y="74"/>
                    <a:pt x="21" y="77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9"/>
                    <a:pt x="2" y="121"/>
                    <a:pt x="5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2" y="121"/>
                    <a:pt x="284" y="119"/>
                    <a:pt x="284" y="116"/>
                  </a:cubicBezTo>
                  <a:cubicBezTo>
                    <a:pt x="284" y="114"/>
                    <a:pt x="282" y="112"/>
                    <a:pt x="27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501"/>
            <p:cNvSpPr>
              <a:spLocks/>
            </p:cNvSpPr>
            <p:nvPr/>
          </p:nvSpPr>
          <p:spPr bwMode="auto">
            <a:xfrm>
              <a:off x="6728439" y="4740276"/>
              <a:ext cx="142875" cy="193675"/>
            </a:xfrm>
            <a:custGeom>
              <a:avLst/>
              <a:gdLst>
                <a:gd name="T0" fmla="*/ 0 w 110"/>
                <a:gd name="T1" fmla="*/ 57 h 149"/>
                <a:gd name="T2" fmla="*/ 5 w 110"/>
                <a:gd name="T3" fmla="*/ 60 h 149"/>
                <a:gd name="T4" fmla="*/ 20 w 110"/>
                <a:gd name="T5" fmla="*/ 60 h 149"/>
                <a:gd name="T6" fmla="*/ 20 w 110"/>
                <a:gd name="T7" fmla="*/ 145 h 149"/>
                <a:gd name="T8" fmla="*/ 24 w 110"/>
                <a:gd name="T9" fmla="*/ 149 h 149"/>
                <a:gd name="T10" fmla="*/ 28 w 110"/>
                <a:gd name="T11" fmla="*/ 145 h 149"/>
                <a:gd name="T12" fmla="*/ 28 w 110"/>
                <a:gd name="T13" fmla="*/ 55 h 149"/>
                <a:gd name="T14" fmla="*/ 24 w 110"/>
                <a:gd name="T15" fmla="*/ 51 h 149"/>
                <a:gd name="T16" fmla="*/ 15 w 110"/>
                <a:gd name="T17" fmla="*/ 51 h 149"/>
                <a:gd name="T18" fmla="*/ 54 w 110"/>
                <a:gd name="T19" fmla="*/ 12 h 149"/>
                <a:gd name="T20" fmla="*/ 95 w 110"/>
                <a:gd name="T21" fmla="*/ 52 h 149"/>
                <a:gd name="T22" fmla="*/ 86 w 110"/>
                <a:gd name="T23" fmla="*/ 52 h 149"/>
                <a:gd name="T24" fmla="*/ 81 w 110"/>
                <a:gd name="T25" fmla="*/ 57 h 149"/>
                <a:gd name="T26" fmla="*/ 81 w 110"/>
                <a:gd name="T27" fmla="*/ 84 h 149"/>
                <a:gd name="T28" fmla="*/ 86 w 110"/>
                <a:gd name="T29" fmla="*/ 89 h 149"/>
                <a:gd name="T30" fmla="*/ 90 w 110"/>
                <a:gd name="T31" fmla="*/ 84 h 149"/>
                <a:gd name="T32" fmla="*/ 90 w 110"/>
                <a:gd name="T33" fmla="*/ 61 h 149"/>
                <a:gd name="T34" fmla="*/ 105 w 110"/>
                <a:gd name="T35" fmla="*/ 61 h 149"/>
                <a:gd name="T36" fmla="*/ 110 w 110"/>
                <a:gd name="T37" fmla="*/ 59 h 149"/>
                <a:gd name="T38" fmla="*/ 109 w 110"/>
                <a:gd name="T39" fmla="*/ 54 h 149"/>
                <a:gd name="T40" fmla="*/ 57 w 110"/>
                <a:gd name="T41" fmla="*/ 2 h 149"/>
                <a:gd name="T42" fmla="*/ 51 w 110"/>
                <a:gd name="T43" fmla="*/ 2 h 149"/>
                <a:gd name="T44" fmla="*/ 1 w 110"/>
                <a:gd name="T45" fmla="*/ 52 h 149"/>
                <a:gd name="T46" fmla="*/ 0 w 110"/>
                <a:gd name="T47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149">
                  <a:moveTo>
                    <a:pt x="0" y="57"/>
                  </a:moveTo>
                  <a:cubicBezTo>
                    <a:pt x="1" y="59"/>
                    <a:pt x="3" y="60"/>
                    <a:pt x="5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0" y="147"/>
                    <a:pt x="22" y="149"/>
                    <a:pt x="24" y="149"/>
                  </a:cubicBezTo>
                  <a:cubicBezTo>
                    <a:pt x="26" y="149"/>
                    <a:pt x="28" y="147"/>
                    <a:pt x="28" y="14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3"/>
                    <a:pt x="26" y="51"/>
                    <a:pt x="24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3" y="52"/>
                    <a:pt x="81" y="54"/>
                    <a:pt x="81" y="57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87"/>
                    <a:pt x="83" y="89"/>
                    <a:pt x="86" y="89"/>
                  </a:cubicBezTo>
                  <a:cubicBezTo>
                    <a:pt x="88" y="89"/>
                    <a:pt x="90" y="87"/>
                    <a:pt x="90" y="84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7" y="61"/>
                    <a:pt x="109" y="60"/>
                    <a:pt x="110" y="59"/>
                  </a:cubicBezTo>
                  <a:cubicBezTo>
                    <a:pt x="110" y="57"/>
                    <a:pt x="110" y="55"/>
                    <a:pt x="109" y="54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6" y="0"/>
                    <a:pt x="53" y="0"/>
                    <a:pt x="51" y="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5"/>
                    <a:pt x="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502"/>
            <p:cNvSpPr>
              <a:spLocks/>
            </p:cNvSpPr>
            <p:nvPr/>
          </p:nvSpPr>
          <p:spPr bwMode="auto">
            <a:xfrm>
              <a:off x="6630014" y="4714876"/>
              <a:ext cx="115887" cy="101600"/>
            </a:xfrm>
            <a:custGeom>
              <a:avLst/>
              <a:gdLst>
                <a:gd name="T0" fmla="*/ 5 w 89"/>
                <a:gd name="T1" fmla="*/ 60 h 78"/>
                <a:gd name="T2" fmla="*/ 18 w 89"/>
                <a:gd name="T3" fmla="*/ 60 h 78"/>
                <a:gd name="T4" fmla="*/ 18 w 89"/>
                <a:gd name="T5" fmla="*/ 74 h 78"/>
                <a:gd name="T6" fmla="*/ 23 w 89"/>
                <a:gd name="T7" fmla="*/ 78 h 78"/>
                <a:gd name="T8" fmla="*/ 27 w 89"/>
                <a:gd name="T9" fmla="*/ 74 h 78"/>
                <a:gd name="T10" fmla="*/ 27 w 89"/>
                <a:gd name="T11" fmla="*/ 55 h 78"/>
                <a:gd name="T12" fmla="*/ 23 w 89"/>
                <a:gd name="T13" fmla="*/ 51 h 78"/>
                <a:gd name="T14" fmla="*/ 16 w 89"/>
                <a:gd name="T15" fmla="*/ 51 h 78"/>
                <a:gd name="T16" fmla="*/ 54 w 89"/>
                <a:gd name="T17" fmla="*/ 11 h 78"/>
                <a:gd name="T18" fmla="*/ 81 w 89"/>
                <a:gd name="T19" fmla="*/ 38 h 78"/>
                <a:gd name="T20" fmla="*/ 87 w 89"/>
                <a:gd name="T21" fmla="*/ 38 h 78"/>
                <a:gd name="T22" fmla="*/ 87 w 89"/>
                <a:gd name="T23" fmla="*/ 32 h 78"/>
                <a:gd name="T24" fmla="*/ 58 w 89"/>
                <a:gd name="T25" fmla="*/ 2 h 78"/>
                <a:gd name="T26" fmla="*/ 51 w 89"/>
                <a:gd name="T27" fmla="*/ 2 h 78"/>
                <a:gd name="T28" fmla="*/ 2 w 89"/>
                <a:gd name="T29" fmla="*/ 52 h 78"/>
                <a:gd name="T30" fmla="*/ 1 w 89"/>
                <a:gd name="T31" fmla="*/ 57 h 78"/>
                <a:gd name="T32" fmla="*/ 5 w 89"/>
                <a:gd name="T33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8">
                  <a:moveTo>
                    <a:pt x="5" y="6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6"/>
                    <a:pt x="20" y="78"/>
                    <a:pt x="23" y="78"/>
                  </a:cubicBezTo>
                  <a:cubicBezTo>
                    <a:pt x="25" y="78"/>
                    <a:pt x="27" y="76"/>
                    <a:pt x="27" y="74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3"/>
                    <a:pt x="25" y="51"/>
                    <a:pt x="23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3" y="40"/>
                    <a:pt x="85" y="40"/>
                    <a:pt x="87" y="38"/>
                  </a:cubicBezTo>
                  <a:cubicBezTo>
                    <a:pt x="89" y="36"/>
                    <a:pt x="89" y="33"/>
                    <a:pt x="87" y="3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6" y="0"/>
                    <a:pt x="53" y="0"/>
                    <a:pt x="51" y="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3"/>
                    <a:pt x="0" y="55"/>
                    <a:pt x="1" y="57"/>
                  </a:cubicBezTo>
                  <a:cubicBezTo>
                    <a:pt x="1" y="58"/>
                    <a:pt x="3" y="60"/>
                    <a:pt x="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503"/>
            <p:cNvSpPr>
              <a:spLocks/>
            </p:cNvSpPr>
            <p:nvPr/>
          </p:nvSpPr>
          <p:spPr bwMode="auto">
            <a:xfrm>
              <a:off x="6528414" y="4781551"/>
              <a:ext cx="138112" cy="160338"/>
            </a:xfrm>
            <a:custGeom>
              <a:avLst/>
              <a:gdLst>
                <a:gd name="T0" fmla="*/ 5 w 107"/>
                <a:gd name="T1" fmla="*/ 57 h 123"/>
                <a:gd name="T2" fmla="*/ 17 w 107"/>
                <a:gd name="T3" fmla="*/ 57 h 123"/>
                <a:gd name="T4" fmla="*/ 17 w 107"/>
                <a:gd name="T5" fmla="*/ 119 h 123"/>
                <a:gd name="T6" fmla="*/ 21 w 107"/>
                <a:gd name="T7" fmla="*/ 123 h 123"/>
                <a:gd name="T8" fmla="*/ 26 w 107"/>
                <a:gd name="T9" fmla="*/ 119 h 123"/>
                <a:gd name="T10" fmla="*/ 26 w 107"/>
                <a:gd name="T11" fmla="*/ 53 h 123"/>
                <a:gd name="T12" fmla="*/ 21 w 107"/>
                <a:gd name="T13" fmla="*/ 48 h 123"/>
                <a:gd name="T14" fmla="*/ 15 w 107"/>
                <a:gd name="T15" fmla="*/ 48 h 123"/>
                <a:gd name="T16" fmla="*/ 52 w 107"/>
                <a:gd name="T17" fmla="*/ 11 h 123"/>
                <a:gd name="T18" fmla="*/ 91 w 107"/>
                <a:gd name="T19" fmla="*/ 50 h 123"/>
                <a:gd name="T20" fmla="*/ 84 w 107"/>
                <a:gd name="T21" fmla="*/ 50 h 123"/>
                <a:gd name="T22" fmla="*/ 80 w 107"/>
                <a:gd name="T23" fmla="*/ 55 h 123"/>
                <a:gd name="T24" fmla="*/ 80 w 107"/>
                <a:gd name="T25" fmla="*/ 60 h 123"/>
                <a:gd name="T26" fmla="*/ 84 w 107"/>
                <a:gd name="T27" fmla="*/ 64 h 123"/>
                <a:gd name="T28" fmla="*/ 89 w 107"/>
                <a:gd name="T29" fmla="*/ 60 h 123"/>
                <a:gd name="T30" fmla="*/ 89 w 107"/>
                <a:gd name="T31" fmla="*/ 59 h 123"/>
                <a:gd name="T32" fmla="*/ 102 w 107"/>
                <a:gd name="T33" fmla="*/ 59 h 123"/>
                <a:gd name="T34" fmla="*/ 106 w 107"/>
                <a:gd name="T35" fmla="*/ 57 h 123"/>
                <a:gd name="T36" fmla="*/ 105 w 107"/>
                <a:gd name="T37" fmla="*/ 52 h 123"/>
                <a:gd name="T38" fmla="*/ 55 w 107"/>
                <a:gd name="T39" fmla="*/ 2 h 123"/>
                <a:gd name="T40" fmla="*/ 49 w 107"/>
                <a:gd name="T41" fmla="*/ 2 h 123"/>
                <a:gd name="T42" fmla="*/ 1 w 107"/>
                <a:gd name="T43" fmla="*/ 49 h 123"/>
                <a:gd name="T44" fmla="*/ 0 w 107"/>
                <a:gd name="T45" fmla="*/ 54 h 123"/>
                <a:gd name="T46" fmla="*/ 5 w 107"/>
                <a:gd name="T47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123">
                  <a:moveTo>
                    <a:pt x="5" y="57"/>
                  </a:moveTo>
                  <a:cubicBezTo>
                    <a:pt x="17" y="57"/>
                    <a:pt x="17" y="57"/>
                    <a:pt x="17" y="57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1"/>
                    <a:pt x="19" y="123"/>
                    <a:pt x="21" y="123"/>
                  </a:cubicBezTo>
                  <a:cubicBezTo>
                    <a:pt x="24" y="123"/>
                    <a:pt x="26" y="121"/>
                    <a:pt x="26" y="119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24" y="48"/>
                    <a:pt x="21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2" y="50"/>
                    <a:pt x="80" y="52"/>
                    <a:pt x="80" y="55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2"/>
                    <a:pt x="82" y="64"/>
                    <a:pt x="84" y="64"/>
                  </a:cubicBezTo>
                  <a:cubicBezTo>
                    <a:pt x="87" y="64"/>
                    <a:pt x="89" y="62"/>
                    <a:pt x="89" y="60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59"/>
                    <a:pt x="105" y="58"/>
                    <a:pt x="106" y="57"/>
                  </a:cubicBezTo>
                  <a:cubicBezTo>
                    <a:pt x="107" y="55"/>
                    <a:pt x="106" y="53"/>
                    <a:pt x="105" y="5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0"/>
                    <a:pt x="51" y="0"/>
                    <a:pt x="49" y="2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1"/>
                    <a:pt x="0" y="53"/>
                    <a:pt x="0" y="54"/>
                  </a:cubicBezTo>
                  <a:cubicBezTo>
                    <a:pt x="1" y="56"/>
                    <a:pt x="3" y="57"/>
                    <a:pt x="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3444"/>
          <p:cNvGrpSpPr/>
          <p:nvPr/>
        </p:nvGrpSpPr>
        <p:grpSpPr>
          <a:xfrm>
            <a:off x="5383161" y="1698461"/>
            <a:ext cx="328613" cy="369888"/>
            <a:chOff x="3678852" y="4197351"/>
            <a:chExt cx="328613" cy="369888"/>
          </a:xfrm>
        </p:grpSpPr>
        <p:sp>
          <p:nvSpPr>
            <p:cNvPr id="102" name="Freeform 2740"/>
            <p:cNvSpPr>
              <a:spLocks/>
            </p:cNvSpPr>
            <p:nvPr/>
          </p:nvSpPr>
          <p:spPr bwMode="auto">
            <a:xfrm>
              <a:off x="3678852" y="4197351"/>
              <a:ext cx="328613" cy="369888"/>
            </a:xfrm>
            <a:custGeom>
              <a:avLst/>
              <a:gdLst>
                <a:gd name="T0" fmla="*/ 248 w 252"/>
                <a:gd name="T1" fmla="*/ 0 h 284"/>
                <a:gd name="T2" fmla="*/ 97 w 252"/>
                <a:gd name="T3" fmla="*/ 0 h 284"/>
                <a:gd name="T4" fmla="*/ 94 w 252"/>
                <a:gd name="T5" fmla="*/ 2 h 284"/>
                <a:gd name="T6" fmla="*/ 46 w 252"/>
                <a:gd name="T7" fmla="*/ 48 h 284"/>
                <a:gd name="T8" fmla="*/ 45 w 252"/>
                <a:gd name="T9" fmla="*/ 52 h 284"/>
                <a:gd name="T10" fmla="*/ 45 w 252"/>
                <a:gd name="T11" fmla="*/ 112 h 284"/>
                <a:gd name="T12" fmla="*/ 50 w 252"/>
                <a:gd name="T13" fmla="*/ 117 h 284"/>
                <a:gd name="T14" fmla="*/ 54 w 252"/>
                <a:gd name="T15" fmla="*/ 112 h 284"/>
                <a:gd name="T16" fmla="*/ 54 w 252"/>
                <a:gd name="T17" fmla="*/ 54 h 284"/>
                <a:gd name="T18" fmla="*/ 99 w 252"/>
                <a:gd name="T19" fmla="*/ 10 h 284"/>
                <a:gd name="T20" fmla="*/ 243 w 252"/>
                <a:gd name="T21" fmla="*/ 10 h 284"/>
                <a:gd name="T22" fmla="*/ 243 w 252"/>
                <a:gd name="T23" fmla="*/ 275 h 284"/>
                <a:gd name="T24" fmla="*/ 54 w 252"/>
                <a:gd name="T25" fmla="*/ 275 h 284"/>
                <a:gd name="T26" fmla="*/ 54 w 252"/>
                <a:gd name="T27" fmla="*/ 183 h 284"/>
                <a:gd name="T28" fmla="*/ 153 w 252"/>
                <a:gd name="T29" fmla="*/ 183 h 284"/>
                <a:gd name="T30" fmla="*/ 158 w 252"/>
                <a:gd name="T31" fmla="*/ 179 h 284"/>
                <a:gd name="T32" fmla="*/ 153 w 252"/>
                <a:gd name="T33" fmla="*/ 174 h 284"/>
                <a:gd name="T34" fmla="*/ 54 w 252"/>
                <a:gd name="T35" fmla="*/ 174 h 284"/>
                <a:gd name="T36" fmla="*/ 54 w 252"/>
                <a:gd name="T37" fmla="*/ 150 h 284"/>
                <a:gd name="T38" fmla="*/ 204 w 252"/>
                <a:gd name="T39" fmla="*/ 150 h 284"/>
                <a:gd name="T40" fmla="*/ 208 w 252"/>
                <a:gd name="T41" fmla="*/ 146 h 284"/>
                <a:gd name="T42" fmla="*/ 204 w 252"/>
                <a:gd name="T43" fmla="*/ 141 h 284"/>
                <a:gd name="T44" fmla="*/ 5 w 252"/>
                <a:gd name="T45" fmla="*/ 141 h 284"/>
                <a:gd name="T46" fmla="*/ 0 w 252"/>
                <a:gd name="T47" fmla="*/ 146 h 284"/>
                <a:gd name="T48" fmla="*/ 5 w 252"/>
                <a:gd name="T49" fmla="*/ 150 h 284"/>
                <a:gd name="T50" fmla="*/ 45 w 252"/>
                <a:gd name="T51" fmla="*/ 150 h 284"/>
                <a:gd name="T52" fmla="*/ 45 w 252"/>
                <a:gd name="T53" fmla="*/ 279 h 284"/>
                <a:gd name="T54" fmla="*/ 50 w 252"/>
                <a:gd name="T55" fmla="*/ 284 h 284"/>
                <a:gd name="T56" fmla="*/ 248 w 252"/>
                <a:gd name="T57" fmla="*/ 284 h 284"/>
                <a:gd name="T58" fmla="*/ 252 w 252"/>
                <a:gd name="T59" fmla="*/ 279 h 284"/>
                <a:gd name="T60" fmla="*/ 252 w 252"/>
                <a:gd name="T61" fmla="*/ 5 h 284"/>
                <a:gd name="T62" fmla="*/ 248 w 252"/>
                <a:gd name="T6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2" h="284">
                  <a:moveTo>
                    <a:pt x="248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1"/>
                    <a:pt x="94" y="2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5" y="49"/>
                    <a:pt x="45" y="50"/>
                    <a:pt x="45" y="52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45" y="115"/>
                    <a:pt x="47" y="117"/>
                    <a:pt x="50" y="117"/>
                  </a:cubicBezTo>
                  <a:cubicBezTo>
                    <a:pt x="52" y="117"/>
                    <a:pt x="54" y="115"/>
                    <a:pt x="54" y="112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243" y="10"/>
                    <a:pt x="243" y="10"/>
                    <a:pt x="243" y="10"/>
                  </a:cubicBezTo>
                  <a:cubicBezTo>
                    <a:pt x="243" y="275"/>
                    <a:pt x="243" y="275"/>
                    <a:pt x="243" y="275"/>
                  </a:cubicBezTo>
                  <a:cubicBezTo>
                    <a:pt x="54" y="275"/>
                    <a:pt x="54" y="275"/>
                    <a:pt x="54" y="275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153" y="183"/>
                    <a:pt x="153" y="183"/>
                    <a:pt x="153" y="183"/>
                  </a:cubicBezTo>
                  <a:cubicBezTo>
                    <a:pt x="156" y="183"/>
                    <a:pt x="158" y="181"/>
                    <a:pt x="158" y="179"/>
                  </a:cubicBezTo>
                  <a:cubicBezTo>
                    <a:pt x="158" y="176"/>
                    <a:pt x="156" y="174"/>
                    <a:pt x="153" y="174"/>
                  </a:cubicBezTo>
                  <a:cubicBezTo>
                    <a:pt x="54" y="174"/>
                    <a:pt x="54" y="174"/>
                    <a:pt x="54" y="174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6" y="150"/>
                    <a:pt x="208" y="148"/>
                    <a:pt x="208" y="146"/>
                  </a:cubicBezTo>
                  <a:cubicBezTo>
                    <a:pt x="208" y="143"/>
                    <a:pt x="206" y="141"/>
                    <a:pt x="20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43"/>
                    <a:pt x="0" y="146"/>
                  </a:cubicBezTo>
                  <a:cubicBezTo>
                    <a:pt x="0" y="148"/>
                    <a:pt x="2" y="150"/>
                    <a:pt x="5" y="150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279"/>
                    <a:pt x="45" y="279"/>
                    <a:pt x="45" y="279"/>
                  </a:cubicBezTo>
                  <a:cubicBezTo>
                    <a:pt x="45" y="282"/>
                    <a:pt x="47" y="284"/>
                    <a:pt x="50" y="284"/>
                  </a:cubicBezTo>
                  <a:cubicBezTo>
                    <a:pt x="248" y="284"/>
                    <a:pt x="248" y="284"/>
                    <a:pt x="248" y="284"/>
                  </a:cubicBezTo>
                  <a:cubicBezTo>
                    <a:pt x="250" y="284"/>
                    <a:pt x="252" y="282"/>
                    <a:pt x="252" y="279"/>
                  </a:cubicBezTo>
                  <a:cubicBezTo>
                    <a:pt x="252" y="5"/>
                    <a:pt x="252" y="5"/>
                    <a:pt x="252" y="5"/>
                  </a:cubicBezTo>
                  <a:cubicBezTo>
                    <a:pt x="252" y="3"/>
                    <a:pt x="250" y="0"/>
                    <a:pt x="248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741"/>
            <p:cNvSpPr>
              <a:spLocks/>
            </p:cNvSpPr>
            <p:nvPr/>
          </p:nvSpPr>
          <p:spPr bwMode="auto">
            <a:xfrm>
              <a:off x="3832840" y="4441826"/>
              <a:ext cx="147638" cy="80963"/>
            </a:xfrm>
            <a:custGeom>
              <a:avLst/>
              <a:gdLst>
                <a:gd name="T0" fmla="*/ 104 w 113"/>
                <a:gd name="T1" fmla="*/ 4 h 63"/>
                <a:gd name="T2" fmla="*/ 93 w 113"/>
                <a:gd name="T3" fmla="*/ 33 h 63"/>
                <a:gd name="T4" fmla="*/ 74 w 113"/>
                <a:gd name="T5" fmla="*/ 40 h 63"/>
                <a:gd name="T6" fmla="*/ 66 w 113"/>
                <a:gd name="T7" fmla="*/ 32 h 63"/>
                <a:gd name="T8" fmla="*/ 63 w 113"/>
                <a:gd name="T9" fmla="*/ 31 h 63"/>
                <a:gd name="T10" fmla="*/ 59 w 113"/>
                <a:gd name="T11" fmla="*/ 33 h 63"/>
                <a:gd name="T12" fmla="*/ 47 w 113"/>
                <a:gd name="T13" fmla="*/ 51 h 63"/>
                <a:gd name="T14" fmla="*/ 29 w 113"/>
                <a:gd name="T15" fmla="*/ 32 h 63"/>
                <a:gd name="T16" fmla="*/ 22 w 113"/>
                <a:gd name="T17" fmla="*/ 32 h 63"/>
                <a:gd name="T18" fmla="*/ 2 w 113"/>
                <a:gd name="T19" fmla="*/ 53 h 63"/>
                <a:gd name="T20" fmla="*/ 2 w 113"/>
                <a:gd name="T21" fmla="*/ 59 h 63"/>
                <a:gd name="T22" fmla="*/ 8 w 113"/>
                <a:gd name="T23" fmla="*/ 59 h 63"/>
                <a:gd name="T24" fmla="*/ 25 w 113"/>
                <a:gd name="T25" fmla="*/ 42 h 63"/>
                <a:gd name="T26" fmla="*/ 45 w 113"/>
                <a:gd name="T27" fmla="*/ 61 h 63"/>
                <a:gd name="T28" fmla="*/ 48 w 113"/>
                <a:gd name="T29" fmla="*/ 63 h 63"/>
                <a:gd name="T30" fmla="*/ 49 w 113"/>
                <a:gd name="T31" fmla="*/ 63 h 63"/>
                <a:gd name="T32" fmla="*/ 52 w 113"/>
                <a:gd name="T33" fmla="*/ 61 h 63"/>
                <a:gd name="T34" fmla="*/ 64 w 113"/>
                <a:gd name="T35" fmla="*/ 43 h 63"/>
                <a:gd name="T36" fmla="*/ 70 w 113"/>
                <a:gd name="T37" fmla="*/ 49 h 63"/>
                <a:gd name="T38" fmla="*/ 75 w 113"/>
                <a:gd name="T39" fmla="*/ 50 h 63"/>
                <a:gd name="T40" fmla="*/ 98 w 113"/>
                <a:gd name="T41" fmla="*/ 41 h 63"/>
                <a:gd name="T42" fmla="*/ 101 w 113"/>
                <a:gd name="T43" fmla="*/ 38 h 63"/>
                <a:gd name="T44" fmla="*/ 112 w 113"/>
                <a:gd name="T45" fmla="*/ 7 h 63"/>
                <a:gd name="T46" fmla="*/ 110 w 113"/>
                <a:gd name="T47" fmla="*/ 1 h 63"/>
                <a:gd name="T48" fmla="*/ 104 w 113"/>
                <a:gd name="T4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63">
                  <a:moveTo>
                    <a:pt x="104" y="4"/>
                  </a:moveTo>
                  <a:cubicBezTo>
                    <a:pt x="93" y="33"/>
                    <a:pt x="93" y="33"/>
                    <a:pt x="93" y="33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1" y="31"/>
                    <a:pt x="60" y="32"/>
                    <a:pt x="59" y="33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7" y="31"/>
                    <a:pt x="24" y="31"/>
                    <a:pt x="22" y="3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4"/>
                    <a:pt x="0" y="57"/>
                    <a:pt x="2" y="59"/>
                  </a:cubicBezTo>
                  <a:cubicBezTo>
                    <a:pt x="3" y="61"/>
                    <a:pt x="6" y="61"/>
                    <a:pt x="8" y="59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62"/>
                    <a:pt x="47" y="63"/>
                    <a:pt x="48" y="63"/>
                  </a:cubicBezTo>
                  <a:cubicBezTo>
                    <a:pt x="48" y="63"/>
                    <a:pt x="49" y="63"/>
                    <a:pt x="49" y="63"/>
                  </a:cubicBezTo>
                  <a:cubicBezTo>
                    <a:pt x="50" y="63"/>
                    <a:pt x="51" y="62"/>
                    <a:pt x="52" y="61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2" y="50"/>
                    <a:pt x="73" y="50"/>
                    <a:pt x="75" y="5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0" y="40"/>
                    <a:pt x="101" y="39"/>
                    <a:pt x="101" y="38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3" y="5"/>
                    <a:pt x="112" y="2"/>
                    <a:pt x="110" y="1"/>
                  </a:cubicBezTo>
                  <a:cubicBezTo>
                    <a:pt x="107" y="0"/>
                    <a:pt x="105" y="2"/>
                    <a:pt x="104" y="4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742"/>
            <p:cNvSpPr>
              <a:spLocks noEditPoints="1"/>
            </p:cNvSpPr>
            <p:nvPr/>
          </p:nvSpPr>
          <p:spPr bwMode="auto">
            <a:xfrm>
              <a:off x="3924915" y="4237038"/>
              <a:ext cx="49213" cy="87313"/>
            </a:xfrm>
            <a:custGeom>
              <a:avLst/>
              <a:gdLst>
                <a:gd name="T0" fmla="*/ 16 w 37"/>
                <a:gd name="T1" fmla="*/ 0 h 67"/>
                <a:gd name="T2" fmla="*/ 16 w 37"/>
                <a:gd name="T3" fmla="*/ 5 h 67"/>
                <a:gd name="T4" fmla="*/ 3 w 37"/>
                <a:gd name="T5" fmla="*/ 9 h 67"/>
                <a:gd name="T6" fmla="*/ 0 w 37"/>
                <a:gd name="T7" fmla="*/ 17 h 67"/>
                <a:gd name="T8" fmla="*/ 0 w 37"/>
                <a:gd name="T9" fmla="*/ 20 h 67"/>
                <a:gd name="T10" fmla="*/ 3 w 37"/>
                <a:gd name="T11" fmla="*/ 30 h 67"/>
                <a:gd name="T12" fmla="*/ 14 w 37"/>
                <a:gd name="T13" fmla="*/ 33 h 67"/>
                <a:gd name="T14" fmla="*/ 16 w 37"/>
                <a:gd name="T15" fmla="*/ 33 h 67"/>
                <a:gd name="T16" fmla="*/ 16 w 37"/>
                <a:gd name="T17" fmla="*/ 51 h 67"/>
                <a:gd name="T18" fmla="*/ 11 w 37"/>
                <a:gd name="T19" fmla="*/ 50 h 67"/>
                <a:gd name="T20" fmla="*/ 8 w 37"/>
                <a:gd name="T21" fmla="*/ 50 h 67"/>
                <a:gd name="T22" fmla="*/ 4 w 37"/>
                <a:gd name="T23" fmla="*/ 49 h 67"/>
                <a:gd name="T24" fmla="*/ 1 w 37"/>
                <a:gd name="T25" fmla="*/ 49 h 67"/>
                <a:gd name="T26" fmla="*/ 1 w 37"/>
                <a:gd name="T27" fmla="*/ 55 h 67"/>
                <a:gd name="T28" fmla="*/ 16 w 37"/>
                <a:gd name="T29" fmla="*/ 56 h 67"/>
                <a:gd name="T30" fmla="*/ 16 w 37"/>
                <a:gd name="T31" fmla="*/ 67 h 67"/>
                <a:gd name="T32" fmla="*/ 21 w 37"/>
                <a:gd name="T33" fmla="*/ 67 h 67"/>
                <a:gd name="T34" fmla="*/ 21 w 37"/>
                <a:gd name="T35" fmla="*/ 56 h 67"/>
                <a:gd name="T36" fmla="*/ 33 w 37"/>
                <a:gd name="T37" fmla="*/ 53 h 67"/>
                <a:gd name="T38" fmla="*/ 37 w 37"/>
                <a:gd name="T39" fmla="*/ 42 h 67"/>
                <a:gd name="T40" fmla="*/ 37 w 37"/>
                <a:gd name="T41" fmla="*/ 39 h 67"/>
                <a:gd name="T42" fmla="*/ 34 w 37"/>
                <a:gd name="T43" fmla="*/ 30 h 67"/>
                <a:gd name="T44" fmla="*/ 23 w 37"/>
                <a:gd name="T45" fmla="*/ 27 h 67"/>
                <a:gd name="T46" fmla="*/ 21 w 37"/>
                <a:gd name="T47" fmla="*/ 27 h 67"/>
                <a:gd name="T48" fmla="*/ 21 w 37"/>
                <a:gd name="T49" fmla="*/ 10 h 67"/>
                <a:gd name="T50" fmla="*/ 34 w 37"/>
                <a:gd name="T51" fmla="*/ 12 h 67"/>
                <a:gd name="T52" fmla="*/ 34 w 37"/>
                <a:gd name="T53" fmla="*/ 6 h 67"/>
                <a:gd name="T54" fmla="*/ 21 w 37"/>
                <a:gd name="T55" fmla="*/ 5 h 67"/>
                <a:gd name="T56" fmla="*/ 21 w 37"/>
                <a:gd name="T57" fmla="*/ 0 h 67"/>
                <a:gd name="T58" fmla="*/ 16 w 37"/>
                <a:gd name="T59" fmla="*/ 0 h 67"/>
                <a:gd name="T60" fmla="*/ 16 w 37"/>
                <a:gd name="T61" fmla="*/ 27 h 67"/>
                <a:gd name="T62" fmla="*/ 9 w 37"/>
                <a:gd name="T63" fmla="*/ 26 h 67"/>
                <a:gd name="T64" fmla="*/ 7 w 37"/>
                <a:gd name="T65" fmla="*/ 22 h 67"/>
                <a:gd name="T66" fmla="*/ 7 w 37"/>
                <a:gd name="T67" fmla="*/ 17 h 67"/>
                <a:gd name="T68" fmla="*/ 9 w 37"/>
                <a:gd name="T69" fmla="*/ 12 h 67"/>
                <a:gd name="T70" fmla="*/ 16 w 37"/>
                <a:gd name="T71" fmla="*/ 11 h 67"/>
                <a:gd name="T72" fmla="*/ 16 w 37"/>
                <a:gd name="T73" fmla="*/ 27 h 67"/>
                <a:gd name="T74" fmla="*/ 28 w 37"/>
                <a:gd name="T75" fmla="*/ 34 h 67"/>
                <a:gd name="T76" fmla="*/ 29 w 37"/>
                <a:gd name="T77" fmla="*/ 39 h 67"/>
                <a:gd name="T78" fmla="*/ 29 w 37"/>
                <a:gd name="T79" fmla="*/ 45 h 67"/>
                <a:gd name="T80" fmla="*/ 27 w 37"/>
                <a:gd name="T81" fmla="*/ 49 h 67"/>
                <a:gd name="T82" fmla="*/ 21 w 37"/>
                <a:gd name="T83" fmla="*/ 51 h 67"/>
                <a:gd name="T84" fmla="*/ 21 w 37"/>
                <a:gd name="T85" fmla="*/ 33 h 67"/>
                <a:gd name="T86" fmla="*/ 28 w 37"/>
                <a:gd name="T8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7">
                  <a:moveTo>
                    <a:pt x="16" y="0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0" y="6"/>
                    <a:pt x="6" y="7"/>
                    <a:pt x="3" y="9"/>
                  </a:cubicBezTo>
                  <a:cubicBezTo>
                    <a:pt x="1" y="11"/>
                    <a:pt x="0" y="13"/>
                    <a:pt x="0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1" y="28"/>
                    <a:pt x="3" y="30"/>
                  </a:cubicBezTo>
                  <a:cubicBezTo>
                    <a:pt x="5" y="32"/>
                    <a:pt x="9" y="33"/>
                    <a:pt x="1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1"/>
                    <a:pt x="11" y="50"/>
                  </a:cubicBezTo>
                  <a:cubicBezTo>
                    <a:pt x="10" y="50"/>
                    <a:pt x="8" y="50"/>
                    <a:pt x="8" y="50"/>
                  </a:cubicBezTo>
                  <a:cubicBezTo>
                    <a:pt x="7" y="50"/>
                    <a:pt x="6" y="50"/>
                    <a:pt x="4" y="49"/>
                  </a:cubicBezTo>
                  <a:cubicBezTo>
                    <a:pt x="2" y="49"/>
                    <a:pt x="1" y="49"/>
                    <a:pt x="1" y="49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7" y="56"/>
                    <a:pt x="12" y="56"/>
                    <a:pt x="16" y="5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6" y="56"/>
                    <a:pt x="30" y="55"/>
                    <a:pt x="33" y="53"/>
                  </a:cubicBezTo>
                  <a:cubicBezTo>
                    <a:pt x="36" y="50"/>
                    <a:pt x="37" y="47"/>
                    <a:pt x="37" y="42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5"/>
                    <a:pt x="36" y="32"/>
                    <a:pt x="34" y="30"/>
                  </a:cubicBezTo>
                  <a:cubicBezTo>
                    <a:pt x="32" y="28"/>
                    <a:pt x="29" y="27"/>
                    <a:pt x="23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1"/>
                    <a:pt x="27" y="11"/>
                    <a:pt x="34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9" y="5"/>
                    <a:pt x="24" y="5"/>
                    <a:pt x="21" y="5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16" y="0"/>
                  </a:lnTo>
                  <a:close/>
                  <a:moveTo>
                    <a:pt x="16" y="27"/>
                  </a:moveTo>
                  <a:cubicBezTo>
                    <a:pt x="13" y="27"/>
                    <a:pt x="11" y="27"/>
                    <a:pt x="9" y="26"/>
                  </a:cubicBezTo>
                  <a:cubicBezTo>
                    <a:pt x="8" y="25"/>
                    <a:pt x="7" y="24"/>
                    <a:pt x="7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5"/>
                    <a:pt x="8" y="13"/>
                    <a:pt x="9" y="12"/>
                  </a:cubicBezTo>
                  <a:cubicBezTo>
                    <a:pt x="10" y="11"/>
                    <a:pt x="13" y="11"/>
                    <a:pt x="16" y="11"/>
                  </a:cubicBezTo>
                  <a:lnTo>
                    <a:pt x="16" y="27"/>
                  </a:lnTo>
                  <a:close/>
                  <a:moveTo>
                    <a:pt x="28" y="34"/>
                  </a:moveTo>
                  <a:cubicBezTo>
                    <a:pt x="29" y="35"/>
                    <a:pt x="29" y="37"/>
                    <a:pt x="29" y="3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7"/>
                    <a:pt x="29" y="48"/>
                    <a:pt x="27" y="49"/>
                  </a:cubicBezTo>
                  <a:cubicBezTo>
                    <a:pt x="26" y="50"/>
                    <a:pt x="24" y="50"/>
                    <a:pt x="21" y="51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3"/>
                    <a:pt x="26" y="33"/>
                    <a:pt x="28" y="34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5" name="Rectangle 35"/>
          <p:cNvSpPr/>
          <p:nvPr/>
        </p:nvSpPr>
        <p:spPr>
          <a:xfrm>
            <a:off x="6057067" y="4047400"/>
            <a:ext cx="1075103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</a:t>
            </a:r>
            <a:r>
              <a:rPr lang="ru-RU" sz="1400" i="1" dirty="0" smtClean="0">
                <a:solidFill>
                  <a:schemeClr val="tx2"/>
                </a:solidFill>
              </a:rPr>
              <a:t>енге/Гкал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115" name="Rectangle 35"/>
          <p:cNvSpPr/>
          <p:nvPr/>
        </p:nvSpPr>
        <p:spPr>
          <a:xfrm>
            <a:off x="6072385" y="3358833"/>
            <a:ext cx="1075103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</a:t>
            </a:r>
            <a:r>
              <a:rPr lang="ru-RU" sz="1400" i="1" dirty="0" smtClean="0">
                <a:solidFill>
                  <a:schemeClr val="tx2"/>
                </a:solidFill>
              </a:rPr>
              <a:t>енге/Гкал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116" name="Rectangle 41"/>
          <p:cNvSpPr/>
          <p:nvPr/>
        </p:nvSpPr>
        <p:spPr>
          <a:xfrm>
            <a:off x="4077729" y="3927189"/>
            <a:ext cx="1868066" cy="4985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4 556,39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117" name="Rectangle 114"/>
          <p:cNvSpPr/>
          <p:nvPr/>
        </p:nvSpPr>
        <p:spPr>
          <a:xfrm>
            <a:off x="1154254" y="4025325"/>
            <a:ext cx="2776538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пар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4067" y="6211019"/>
            <a:ext cx="1128335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/>
              <a:t>*утвержденный </a:t>
            </a:r>
            <a:r>
              <a:rPr lang="ru-RU" sz="900" dirty="0"/>
              <a:t>тариф в рамках 2022-2026г</a:t>
            </a:r>
          </a:p>
          <a:p>
            <a:r>
              <a:rPr lang="ru-RU" sz="900" dirty="0" smtClean="0"/>
              <a:t>**увеличение тарифа в связи с увеличением цен на газ, увеличением средней заработной платы и программы тариф в обмен на инвестиции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7553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8" y="0"/>
            <a:ext cx="9316529" cy="704850"/>
          </a:xfrm>
        </p:spPr>
        <p:txBody>
          <a:bodyPr vert="horz"/>
          <a:lstStyle/>
          <a:p>
            <a:r>
              <a:rPr lang="ru-RU" b="1" dirty="0">
                <a:solidFill>
                  <a:srgbClr val="DB700F"/>
                </a:solidFill>
              </a:rPr>
              <a:t>Информация </a:t>
            </a:r>
            <a:r>
              <a:rPr lang="kk-KZ" b="1" dirty="0">
                <a:solidFill>
                  <a:srgbClr val="DB700F"/>
                </a:solidFill>
              </a:rPr>
              <a:t>о постатейном исполнении утвержденной </a:t>
            </a:r>
            <a:r>
              <a:rPr lang="ru-RU" b="1" dirty="0">
                <a:solidFill>
                  <a:srgbClr val="DB700F"/>
                </a:solidFill>
              </a:rPr>
              <a:t>инвестиционной программы за 2023 год </a:t>
            </a:r>
            <a:endParaRPr lang="en-US" b="1" dirty="0">
              <a:solidFill>
                <a:srgbClr val="DB700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2530" y="810878"/>
          <a:ext cx="11792309" cy="5755656"/>
        </p:xfrm>
        <a:graphic>
          <a:graphicData uri="http://schemas.openxmlformats.org/drawingml/2006/table">
            <a:tbl>
              <a:tblPr/>
              <a:tblGrid>
                <a:gridCol w="602828">
                  <a:extLst>
                    <a:ext uri="{9D8B030D-6E8A-4147-A177-3AD203B41FA5}">
                      <a16:colId xmlns:a16="http://schemas.microsoft.com/office/drawing/2014/main" val="1663239381"/>
                    </a:ext>
                  </a:extLst>
                </a:gridCol>
                <a:gridCol w="1164367">
                  <a:extLst>
                    <a:ext uri="{9D8B030D-6E8A-4147-A177-3AD203B41FA5}">
                      <a16:colId xmlns:a16="http://schemas.microsoft.com/office/drawing/2014/main" val="3761861070"/>
                    </a:ext>
                  </a:extLst>
                </a:gridCol>
                <a:gridCol w="1164367">
                  <a:extLst>
                    <a:ext uri="{9D8B030D-6E8A-4147-A177-3AD203B41FA5}">
                      <a16:colId xmlns:a16="http://schemas.microsoft.com/office/drawing/2014/main" val="3248754844"/>
                    </a:ext>
                  </a:extLst>
                </a:gridCol>
                <a:gridCol w="363349">
                  <a:extLst>
                    <a:ext uri="{9D8B030D-6E8A-4147-A177-3AD203B41FA5}">
                      <a16:colId xmlns:a16="http://schemas.microsoft.com/office/drawing/2014/main" val="3071394244"/>
                    </a:ext>
                  </a:extLst>
                </a:gridCol>
                <a:gridCol w="313801">
                  <a:extLst>
                    <a:ext uri="{9D8B030D-6E8A-4147-A177-3AD203B41FA5}">
                      <a16:colId xmlns:a16="http://schemas.microsoft.com/office/drawing/2014/main" val="2373896518"/>
                    </a:ext>
                  </a:extLst>
                </a:gridCol>
                <a:gridCol w="412896">
                  <a:extLst>
                    <a:ext uri="{9D8B030D-6E8A-4147-A177-3AD203B41FA5}">
                      <a16:colId xmlns:a16="http://schemas.microsoft.com/office/drawing/2014/main" val="2666943897"/>
                    </a:ext>
                  </a:extLst>
                </a:gridCol>
                <a:gridCol w="363349">
                  <a:extLst>
                    <a:ext uri="{9D8B030D-6E8A-4147-A177-3AD203B41FA5}">
                      <a16:colId xmlns:a16="http://schemas.microsoft.com/office/drawing/2014/main" val="2191443700"/>
                    </a:ext>
                  </a:extLst>
                </a:gridCol>
                <a:gridCol w="231221">
                  <a:extLst>
                    <a:ext uri="{9D8B030D-6E8A-4147-A177-3AD203B41FA5}">
                      <a16:colId xmlns:a16="http://schemas.microsoft.com/office/drawing/2014/main" val="1416640201"/>
                    </a:ext>
                  </a:extLst>
                </a:gridCol>
                <a:gridCol w="611428">
                  <a:extLst>
                    <a:ext uri="{9D8B030D-6E8A-4147-A177-3AD203B41FA5}">
                      <a16:colId xmlns:a16="http://schemas.microsoft.com/office/drawing/2014/main" val="3446057807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638142266"/>
                    </a:ext>
                  </a:extLst>
                </a:gridCol>
                <a:gridCol w="552090">
                  <a:extLst>
                    <a:ext uri="{9D8B030D-6E8A-4147-A177-3AD203B41FA5}">
                      <a16:colId xmlns:a16="http://schemas.microsoft.com/office/drawing/2014/main" val="3420676028"/>
                    </a:ext>
                  </a:extLst>
                </a:gridCol>
                <a:gridCol w="1103435">
                  <a:extLst>
                    <a:ext uri="{9D8B030D-6E8A-4147-A177-3AD203B41FA5}">
                      <a16:colId xmlns:a16="http://schemas.microsoft.com/office/drawing/2014/main" val="1909803187"/>
                    </a:ext>
                  </a:extLst>
                </a:gridCol>
                <a:gridCol w="291092">
                  <a:extLst>
                    <a:ext uri="{9D8B030D-6E8A-4147-A177-3AD203B41FA5}">
                      <a16:colId xmlns:a16="http://schemas.microsoft.com/office/drawing/2014/main" val="2445948912"/>
                    </a:ext>
                  </a:extLst>
                </a:gridCol>
                <a:gridCol w="198191">
                  <a:extLst>
                    <a:ext uri="{9D8B030D-6E8A-4147-A177-3AD203B41FA5}">
                      <a16:colId xmlns:a16="http://schemas.microsoft.com/office/drawing/2014/main" val="2976693640"/>
                    </a:ext>
                  </a:extLst>
                </a:gridCol>
                <a:gridCol w="255996">
                  <a:extLst>
                    <a:ext uri="{9D8B030D-6E8A-4147-A177-3AD203B41FA5}">
                      <a16:colId xmlns:a16="http://schemas.microsoft.com/office/drawing/2014/main" val="678543937"/>
                    </a:ext>
                  </a:extLst>
                </a:gridCol>
                <a:gridCol w="241544">
                  <a:extLst>
                    <a:ext uri="{9D8B030D-6E8A-4147-A177-3AD203B41FA5}">
                      <a16:colId xmlns:a16="http://schemas.microsoft.com/office/drawing/2014/main" val="4268495472"/>
                    </a:ext>
                  </a:extLst>
                </a:gridCol>
                <a:gridCol w="414960">
                  <a:extLst>
                    <a:ext uri="{9D8B030D-6E8A-4147-A177-3AD203B41FA5}">
                      <a16:colId xmlns:a16="http://schemas.microsoft.com/office/drawing/2014/main" val="725780124"/>
                    </a:ext>
                  </a:extLst>
                </a:gridCol>
                <a:gridCol w="404638">
                  <a:extLst>
                    <a:ext uri="{9D8B030D-6E8A-4147-A177-3AD203B41FA5}">
                      <a16:colId xmlns:a16="http://schemas.microsoft.com/office/drawing/2014/main" val="134640445"/>
                    </a:ext>
                  </a:extLst>
                </a:gridCol>
                <a:gridCol w="412896">
                  <a:extLst>
                    <a:ext uri="{9D8B030D-6E8A-4147-A177-3AD203B41FA5}">
                      <a16:colId xmlns:a16="http://schemas.microsoft.com/office/drawing/2014/main" val="2528144438"/>
                    </a:ext>
                  </a:extLst>
                </a:gridCol>
                <a:gridCol w="414960">
                  <a:extLst>
                    <a:ext uri="{9D8B030D-6E8A-4147-A177-3AD203B41FA5}">
                      <a16:colId xmlns:a16="http://schemas.microsoft.com/office/drawing/2014/main" val="3989448418"/>
                    </a:ext>
                  </a:extLst>
                </a:gridCol>
                <a:gridCol w="241544">
                  <a:extLst>
                    <a:ext uri="{9D8B030D-6E8A-4147-A177-3AD203B41FA5}">
                      <a16:colId xmlns:a16="http://schemas.microsoft.com/office/drawing/2014/main" val="1937666547"/>
                    </a:ext>
                  </a:extLst>
                </a:gridCol>
                <a:gridCol w="412896">
                  <a:extLst>
                    <a:ext uri="{9D8B030D-6E8A-4147-A177-3AD203B41FA5}">
                      <a16:colId xmlns:a16="http://schemas.microsoft.com/office/drawing/2014/main" val="3583180483"/>
                    </a:ext>
                  </a:extLst>
                </a:gridCol>
                <a:gridCol w="412896">
                  <a:extLst>
                    <a:ext uri="{9D8B030D-6E8A-4147-A177-3AD203B41FA5}">
                      <a16:colId xmlns:a16="http://schemas.microsoft.com/office/drawing/2014/main" val="2445843609"/>
                    </a:ext>
                  </a:extLst>
                </a:gridCol>
                <a:gridCol w="379864">
                  <a:extLst>
                    <a:ext uri="{9D8B030D-6E8A-4147-A177-3AD203B41FA5}">
                      <a16:colId xmlns:a16="http://schemas.microsoft.com/office/drawing/2014/main" val="2152709713"/>
                    </a:ext>
                  </a:extLst>
                </a:gridCol>
                <a:gridCol w="396380">
                  <a:extLst>
                    <a:ext uri="{9D8B030D-6E8A-4147-A177-3AD203B41FA5}">
                      <a16:colId xmlns:a16="http://schemas.microsoft.com/office/drawing/2014/main" val="3960886740"/>
                    </a:ext>
                  </a:extLst>
                </a:gridCol>
              </a:tblGrid>
              <a:tr h="121251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плановых и фактических объемах предоставления регулируемых услуг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о прибылях и убытках*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инвестиционной программы (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тыс.тенге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фактических условиях и размерах финансирования инвестиционной программы, 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769593"/>
                  </a:ext>
                </a:extLst>
              </a:tr>
              <a:tr h="1580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регулируемых услуг (товаров, работ) и обслуживаемая территория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 предоставления услуги в рамках инвестиционной программы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собственные средства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Заемные средства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средства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потерь, %, по годам реализации в зависимости от утвержденной инвестиционной программы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аварийности, по годам реализации в зависимости от утвержденной инвестиционной программы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541768"/>
                  </a:ext>
                </a:extLst>
              </a:tr>
              <a:tr h="3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354362"/>
                  </a:ext>
                </a:extLst>
              </a:tr>
              <a:tr h="506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302878"/>
                  </a:ext>
                </a:extLst>
              </a:tr>
              <a:tr h="198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02874"/>
                  </a:ext>
                </a:extLst>
              </a:tr>
              <a:tr h="637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тепловой энергии. (г.Шымкент)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КПП-2, 4 ступени котлоагрегата ТГМЕ-464 ст.№1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1.01.23-31.12.23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-108,3 млн.тенге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51 931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51 962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материалов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189 885,62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036482"/>
                  </a:ext>
                </a:extLst>
              </a:tr>
              <a:tr h="637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турбоагрегата ПТ-80/100-130/13 №1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104 318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104 152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приобретены подрядчиком на меньшую стоимость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073785"/>
                  </a:ext>
                </a:extLst>
              </a:tr>
              <a:tr h="637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КПП-2, 3 ступени котлоагрегата ТГМЕ-464 ст.№3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89 393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102 393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материалов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919387"/>
                  </a:ext>
                </a:extLst>
              </a:tr>
              <a:tr h="27828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245 642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258 507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12 864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779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6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4660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1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>
                <a:solidFill>
                  <a:srgbClr val="DB700F"/>
                </a:solidFill>
              </a:rPr>
              <a:t>Информация о постатейном исполнении тарифной сметы на </a:t>
            </a:r>
            <a:r>
              <a:rPr lang="ru-RU" dirty="0" smtClean="0">
                <a:solidFill>
                  <a:srgbClr val="DB700F"/>
                </a:solidFill>
              </a:rPr>
              <a:t>услугу </a:t>
            </a:r>
            <a:r>
              <a:rPr lang="ru-RU" dirty="0">
                <a:solidFill>
                  <a:srgbClr val="DB700F"/>
                </a:solidFill>
              </a:rPr>
              <a:t>по производству тепловой </a:t>
            </a:r>
            <a:r>
              <a:rPr lang="ru-RU" dirty="0" smtClean="0">
                <a:solidFill>
                  <a:srgbClr val="DB700F"/>
                </a:solidFill>
              </a:rPr>
              <a:t>энергии за 2023 год (1 </a:t>
            </a:r>
            <a:r>
              <a:rPr lang="ru-RU" dirty="0">
                <a:solidFill>
                  <a:srgbClr val="DB700F"/>
                </a:solidFill>
              </a:rPr>
              <a:t>из </a:t>
            </a:r>
            <a:r>
              <a:rPr lang="ru-RU" dirty="0" smtClean="0">
                <a:solidFill>
                  <a:srgbClr val="DB700F"/>
                </a:solidFill>
              </a:rPr>
              <a:t>3)</a:t>
            </a:r>
            <a:endParaRPr lang="en-US" dirty="0">
              <a:solidFill>
                <a:srgbClr val="DB700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654498"/>
              </p:ext>
            </p:extLst>
          </p:nvPr>
        </p:nvGraphicFramePr>
        <p:xfrm>
          <a:off x="154004" y="885526"/>
          <a:ext cx="11752447" cy="5859360"/>
        </p:xfrm>
        <a:graphic>
          <a:graphicData uri="http://schemas.openxmlformats.org/drawingml/2006/table">
            <a:tbl>
              <a:tblPr/>
              <a:tblGrid>
                <a:gridCol w="375283">
                  <a:extLst>
                    <a:ext uri="{9D8B030D-6E8A-4147-A177-3AD203B41FA5}">
                      <a16:colId xmlns:a16="http://schemas.microsoft.com/office/drawing/2014/main" val="3656454179"/>
                    </a:ext>
                  </a:extLst>
                </a:gridCol>
                <a:gridCol w="3024345">
                  <a:extLst>
                    <a:ext uri="{9D8B030D-6E8A-4147-A177-3AD203B41FA5}">
                      <a16:colId xmlns:a16="http://schemas.microsoft.com/office/drawing/2014/main" val="1293153334"/>
                    </a:ext>
                  </a:extLst>
                </a:gridCol>
                <a:gridCol w="805756">
                  <a:extLst>
                    <a:ext uri="{9D8B030D-6E8A-4147-A177-3AD203B41FA5}">
                      <a16:colId xmlns:a16="http://schemas.microsoft.com/office/drawing/2014/main" val="2598817377"/>
                    </a:ext>
                  </a:extLst>
                </a:gridCol>
                <a:gridCol w="1316252">
                  <a:extLst>
                    <a:ext uri="{9D8B030D-6E8A-4147-A177-3AD203B41FA5}">
                      <a16:colId xmlns:a16="http://schemas.microsoft.com/office/drawing/2014/main" val="266102261"/>
                    </a:ext>
                  </a:extLst>
                </a:gridCol>
                <a:gridCol w="1283138">
                  <a:extLst>
                    <a:ext uri="{9D8B030D-6E8A-4147-A177-3AD203B41FA5}">
                      <a16:colId xmlns:a16="http://schemas.microsoft.com/office/drawing/2014/main" val="1249528939"/>
                    </a:ext>
                  </a:extLst>
                </a:gridCol>
                <a:gridCol w="1150686">
                  <a:extLst>
                    <a:ext uri="{9D8B030D-6E8A-4147-A177-3AD203B41FA5}">
                      <a16:colId xmlns:a16="http://schemas.microsoft.com/office/drawing/2014/main" val="3737524613"/>
                    </a:ext>
                  </a:extLst>
                </a:gridCol>
                <a:gridCol w="3796987">
                  <a:extLst>
                    <a:ext uri="{9D8B030D-6E8A-4147-A177-3AD203B41FA5}">
                      <a16:colId xmlns:a16="http://schemas.microsoft.com/office/drawing/2014/main" val="985223052"/>
                    </a:ext>
                  </a:extLst>
                </a:gridCol>
              </a:tblGrid>
              <a:tr h="682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р/с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Наименование показателей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в утвержденной тарифной смете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752154"/>
                  </a:ext>
                </a:extLst>
              </a:tr>
              <a:tr h="316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производство товаров и предоставление услуг, всего, в т.ч.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2 739 230,28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2 449 492,1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773251"/>
                  </a:ext>
                </a:extLst>
              </a:tr>
              <a:tr h="219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Мат.затраты -всего, в т.ч.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2 202 588,6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1 863 440,0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-15,4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865294"/>
                  </a:ext>
                </a:extLst>
              </a:tr>
              <a:tr h="179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 (газ,мазут)</a:t>
                      </a:r>
                    </a:p>
                  </a:txBody>
                  <a:tcPr marL="503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2 071 865,0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1 725 143,0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объемов производства.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021430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химреагенты</a:t>
                      </a:r>
                    </a:p>
                  </a:txBody>
                  <a:tcPr marL="503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103 795,7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115 443,0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хим.реагентов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фильтрующих материалов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53771"/>
                  </a:ext>
                </a:extLst>
              </a:tr>
              <a:tr h="172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вода на технолог.цели</a:t>
                      </a:r>
                    </a:p>
                  </a:txBody>
                  <a:tcPr marL="503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20 275,0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14 700,0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объемов производства.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507598"/>
                  </a:ext>
                </a:extLst>
              </a:tr>
              <a:tr h="179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на ТО и эксплуатацию</a:t>
                      </a:r>
                    </a:p>
                  </a:txBody>
                  <a:tcPr marL="503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5 125,1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6 682,0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Производственная необходимость.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938066"/>
                  </a:ext>
                </a:extLst>
              </a:tr>
              <a:tr h="201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ГСМ</a:t>
                      </a:r>
                    </a:p>
                  </a:txBody>
                  <a:tcPr marL="503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1 527,8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связи с изменением </a:t>
                      </a: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коэффициента распределения на 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тепловую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энергию.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166888"/>
                  </a:ext>
                </a:extLst>
              </a:tr>
              <a:tr h="179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труда,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235 756,1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264 111,0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40313"/>
                  </a:ext>
                </a:extLst>
              </a:tr>
              <a:tr h="308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ППР</a:t>
                      </a:r>
                    </a:p>
                  </a:txBody>
                  <a:tcPr marL="503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211 345,63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237 593,0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с 1.01.2023г.увеличение заработной платы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действующем тарифе не учтена фактическая заработная плата.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975159"/>
                  </a:ext>
                </a:extLst>
              </a:tr>
              <a:tr h="208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</a:t>
                      </a:r>
                    </a:p>
                  </a:txBody>
                  <a:tcPr marL="503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18 070,05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19 390,0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факту отчислений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079045"/>
                  </a:ext>
                </a:extLst>
              </a:tr>
              <a:tr h="337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 (обязательное социальное медицинское страхование)</a:t>
                      </a:r>
                    </a:p>
                  </a:txBody>
                  <a:tcPr marL="503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6 340,37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7 128,00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факту отчислений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172120"/>
                  </a:ext>
                </a:extLst>
              </a:tr>
              <a:tr h="229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185 467,4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192 859,0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ОС за счет капитальных ремонтов.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65870"/>
                  </a:ext>
                </a:extLst>
              </a:tr>
              <a:tr h="193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77 819,04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78 624,0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связи с привлечением подрядных организаций из–за отсутствия у предприятия специализированной техники и инструментов.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366693"/>
                  </a:ext>
                </a:extLst>
              </a:tr>
              <a:tr h="201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рем.работы</a:t>
                      </a:r>
                    </a:p>
                  </a:txBody>
                  <a:tcPr marL="503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45 506,0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35 961,0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052586"/>
                  </a:ext>
                </a:extLst>
              </a:tr>
              <a:tr h="201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подрядных орг. по ремонту</a:t>
                      </a:r>
                    </a:p>
                  </a:txBody>
                  <a:tcPr marL="503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32 313,0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42 663,0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912267"/>
                  </a:ext>
                </a:extLst>
              </a:tr>
              <a:tr h="235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37 599,3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50 458,0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591939"/>
                  </a:ext>
                </a:extLst>
              </a:tr>
              <a:tr h="301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Услуги сторонних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17 904,6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30 650,0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Производственная необходимость. Увеличение стоимости услуг.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786391"/>
                  </a:ext>
                </a:extLst>
              </a:tr>
              <a:tr h="330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15 460,6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14 276,00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связи с изменением коэффициента распределения затрат на тепловую энергию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101667"/>
                  </a:ext>
                </a:extLst>
              </a:tr>
              <a:tr h="337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Страхование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2 924,0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3 738,00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услуг.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056015"/>
                  </a:ext>
                </a:extLst>
              </a:tr>
              <a:tr h="387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охрану труда и  ТБ (спец.одежда, мыло,молоко)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1 310,0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услуг.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563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2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12529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>
                <a:solidFill>
                  <a:srgbClr val="DB700F"/>
                </a:solidFill>
              </a:rPr>
              <a:t>Информация о постатейном исполнении тарифной сметы на </a:t>
            </a:r>
            <a:r>
              <a:rPr lang="ru-RU" dirty="0">
                <a:solidFill>
                  <a:srgbClr val="DB700F"/>
                </a:solidFill>
              </a:rPr>
              <a:t>услугу по производству тепловой энергии за </a:t>
            </a:r>
            <a:r>
              <a:rPr lang="ru-RU" dirty="0" smtClean="0">
                <a:solidFill>
                  <a:srgbClr val="DB700F"/>
                </a:solidFill>
              </a:rPr>
              <a:t>2023 </a:t>
            </a:r>
            <a:r>
              <a:rPr lang="ru-RU" dirty="0">
                <a:solidFill>
                  <a:srgbClr val="DB700F"/>
                </a:solidFill>
              </a:rPr>
              <a:t>год (</a:t>
            </a:r>
            <a:r>
              <a:rPr lang="ru-RU" dirty="0" smtClean="0">
                <a:solidFill>
                  <a:srgbClr val="DB700F"/>
                </a:solidFill>
              </a:rPr>
              <a:t>2 </a:t>
            </a:r>
            <a:r>
              <a:rPr lang="ru-RU" dirty="0">
                <a:solidFill>
                  <a:srgbClr val="DB700F"/>
                </a:solidFill>
              </a:rPr>
              <a:t>из 3)</a:t>
            </a:r>
            <a:endParaRPr lang="en-US" dirty="0">
              <a:solidFill>
                <a:srgbClr val="DB700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1820"/>
              </p:ext>
            </p:extLst>
          </p:nvPr>
        </p:nvGraphicFramePr>
        <p:xfrm>
          <a:off x="173257" y="1020277"/>
          <a:ext cx="11704317" cy="5300004"/>
        </p:xfrm>
        <a:graphic>
          <a:graphicData uri="http://schemas.openxmlformats.org/drawingml/2006/table">
            <a:tbl>
              <a:tblPr/>
              <a:tblGrid>
                <a:gridCol w="373746">
                  <a:extLst>
                    <a:ext uri="{9D8B030D-6E8A-4147-A177-3AD203B41FA5}">
                      <a16:colId xmlns:a16="http://schemas.microsoft.com/office/drawing/2014/main" val="595337787"/>
                    </a:ext>
                  </a:extLst>
                </a:gridCol>
                <a:gridCol w="3011959">
                  <a:extLst>
                    <a:ext uri="{9D8B030D-6E8A-4147-A177-3AD203B41FA5}">
                      <a16:colId xmlns:a16="http://schemas.microsoft.com/office/drawing/2014/main" val="3282992335"/>
                    </a:ext>
                  </a:extLst>
                </a:gridCol>
                <a:gridCol w="802456">
                  <a:extLst>
                    <a:ext uri="{9D8B030D-6E8A-4147-A177-3AD203B41FA5}">
                      <a16:colId xmlns:a16="http://schemas.microsoft.com/office/drawing/2014/main" val="3775864624"/>
                    </a:ext>
                  </a:extLst>
                </a:gridCol>
                <a:gridCol w="1310861">
                  <a:extLst>
                    <a:ext uri="{9D8B030D-6E8A-4147-A177-3AD203B41FA5}">
                      <a16:colId xmlns:a16="http://schemas.microsoft.com/office/drawing/2014/main" val="1382464349"/>
                    </a:ext>
                  </a:extLst>
                </a:gridCol>
                <a:gridCol w="1277884">
                  <a:extLst>
                    <a:ext uri="{9D8B030D-6E8A-4147-A177-3AD203B41FA5}">
                      <a16:colId xmlns:a16="http://schemas.microsoft.com/office/drawing/2014/main" val="4255250827"/>
                    </a:ext>
                  </a:extLst>
                </a:gridCol>
                <a:gridCol w="1145973">
                  <a:extLst>
                    <a:ext uri="{9D8B030D-6E8A-4147-A177-3AD203B41FA5}">
                      <a16:colId xmlns:a16="http://schemas.microsoft.com/office/drawing/2014/main" val="2464540400"/>
                    </a:ext>
                  </a:extLst>
                </a:gridCol>
                <a:gridCol w="3781438">
                  <a:extLst>
                    <a:ext uri="{9D8B030D-6E8A-4147-A177-3AD203B41FA5}">
                      <a16:colId xmlns:a16="http://schemas.microsoft.com/office/drawing/2014/main" val="1517748944"/>
                    </a:ext>
                  </a:extLst>
                </a:gridCol>
              </a:tblGrid>
              <a:tr h="589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р/с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Наименование показателей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в утвержденной тарифной смете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897970"/>
                  </a:ext>
                </a:extLst>
              </a:tr>
              <a:tr h="1552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ПЕРИОДА всего, вт.ч.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53 868,88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64 653,0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875746"/>
                  </a:ext>
                </a:extLst>
              </a:tr>
              <a:tr h="33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и административные расходы всего, в т.ч.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53 868,88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64 653,0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481473"/>
                  </a:ext>
                </a:extLst>
              </a:tr>
              <a:tr h="310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административного персонала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17 926,14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17 431,00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численности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336729"/>
                  </a:ext>
                </a:extLst>
              </a:tr>
              <a:tr h="217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1 532,68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факту отчислений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968078"/>
                  </a:ext>
                </a:extLst>
              </a:tr>
              <a:tr h="322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 (обязательное социальное медицинское страхование)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537,78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факту отчислений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658813"/>
                  </a:ext>
                </a:extLst>
              </a:tr>
              <a:tr h="26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налога на имущество в  связи с увеличением стоимости ОС за счет капитального ремонта.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343317"/>
                  </a:ext>
                </a:extLst>
              </a:tr>
              <a:tr h="180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расходы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33 442,3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44 524,00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367390"/>
                  </a:ext>
                </a:extLst>
              </a:tr>
              <a:tr h="26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4 418,27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5 025,0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ОС за счет капитальных ремонтов.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648322"/>
                  </a:ext>
                </a:extLst>
              </a:tr>
              <a:tr h="198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ГСМ для легкового транспорта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Оптимизация расходов в связи со снижением объемов.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436906"/>
                  </a:ext>
                </a:extLst>
              </a:tr>
              <a:tr h="310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Канцтовары, бланочная продукция, компьютерные комплектации</a:t>
                      </a:r>
                    </a:p>
                  </a:txBody>
                  <a:tcPr marL="4741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1 053,52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связи с изменением коэффициента распределения затрат на тепловую энергию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748914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Командировочные расходы </a:t>
                      </a:r>
                    </a:p>
                  </a:txBody>
                  <a:tcPr marL="4741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4 241,2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затрат за счет поездок на  обучение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654995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связи </a:t>
                      </a:r>
                    </a:p>
                  </a:txBody>
                  <a:tcPr marL="4741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услуг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45685"/>
                  </a:ext>
                </a:extLst>
              </a:tr>
              <a:tr h="248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по страхованию </a:t>
                      </a:r>
                    </a:p>
                  </a:txBody>
                  <a:tcPr marL="4741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стоимости услуг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945348"/>
                  </a:ext>
                </a:extLst>
              </a:tr>
              <a:tr h="273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6.5.7.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общего характера сторонних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26 762,32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34 885,0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Производственная необходимость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686595"/>
                  </a:ext>
                </a:extLst>
              </a:tr>
              <a:tr h="180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6.5.8.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развитие персонала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тепловую энергию отсутствуют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573461"/>
                  </a:ext>
                </a:extLst>
              </a:tr>
              <a:tr h="310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6.5.9.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охрану труда  и технику безопасности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тепловую энергию отсутствуют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322134"/>
                  </a:ext>
                </a:extLst>
              </a:tr>
              <a:tr h="322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6.5.10.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периодическую печать и приобретение технических книг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Оптимизация расходов в связи со снижением объемов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512004"/>
                  </a:ext>
                </a:extLst>
              </a:tr>
              <a:tr h="251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6.5.11.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  воды  на ХН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связи с изменением процента затрат на тепловую энергию.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5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3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21827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>
                <a:solidFill>
                  <a:srgbClr val="DB700F"/>
                </a:solidFill>
              </a:rPr>
              <a:t>Информация о постатейном исполнении тарифной сметы на </a:t>
            </a:r>
            <a:r>
              <a:rPr lang="ru-RU" dirty="0" smtClean="0">
                <a:solidFill>
                  <a:srgbClr val="DB700F"/>
                </a:solidFill>
              </a:rPr>
              <a:t>услугу </a:t>
            </a:r>
            <a:r>
              <a:rPr lang="ru-RU" dirty="0">
                <a:solidFill>
                  <a:srgbClr val="DB700F"/>
                </a:solidFill>
              </a:rPr>
              <a:t>по производству тепловой энергии за </a:t>
            </a:r>
            <a:r>
              <a:rPr lang="ru-RU" dirty="0" smtClean="0">
                <a:solidFill>
                  <a:srgbClr val="DB700F"/>
                </a:solidFill>
              </a:rPr>
              <a:t>2023 </a:t>
            </a:r>
            <a:r>
              <a:rPr lang="ru-RU" dirty="0">
                <a:solidFill>
                  <a:srgbClr val="DB700F"/>
                </a:solidFill>
              </a:rPr>
              <a:t>год </a:t>
            </a:r>
            <a:r>
              <a:rPr lang="ru-RU" dirty="0" smtClean="0">
                <a:solidFill>
                  <a:srgbClr val="DB700F"/>
                </a:solidFill>
              </a:rPr>
              <a:t>(3 </a:t>
            </a:r>
            <a:r>
              <a:rPr lang="ru-RU" dirty="0">
                <a:solidFill>
                  <a:srgbClr val="DB700F"/>
                </a:solidFill>
              </a:rPr>
              <a:t>из </a:t>
            </a:r>
            <a:r>
              <a:rPr lang="ru-RU" dirty="0" smtClean="0">
                <a:solidFill>
                  <a:srgbClr val="DB700F"/>
                </a:solidFill>
              </a:rPr>
              <a:t>3)</a:t>
            </a:r>
            <a:endParaRPr lang="en-US" dirty="0">
              <a:solidFill>
                <a:srgbClr val="DB700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365913"/>
              </p:ext>
            </p:extLst>
          </p:nvPr>
        </p:nvGraphicFramePr>
        <p:xfrm>
          <a:off x="231809" y="899283"/>
          <a:ext cx="11607265" cy="5328263"/>
        </p:xfrm>
        <a:graphic>
          <a:graphicData uri="http://schemas.openxmlformats.org/drawingml/2006/table">
            <a:tbl>
              <a:tblPr/>
              <a:tblGrid>
                <a:gridCol w="370647">
                  <a:extLst>
                    <a:ext uri="{9D8B030D-6E8A-4147-A177-3AD203B41FA5}">
                      <a16:colId xmlns:a16="http://schemas.microsoft.com/office/drawing/2014/main" val="3534861621"/>
                    </a:ext>
                  </a:extLst>
                </a:gridCol>
                <a:gridCol w="2986984">
                  <a:extLst>
                    <a:ext uri="{9D8B030D-6E8A-4147-A177-3AD203B41FA5}">
                      <a16:colId xmlns:a16="http://schemas.microsoft.com/office/drawing/2014/main" val="2708516110"/>
                    </a:ext>
                  </a:extLst>
                </a:gridCol>
                <a:gridCol w="795802">
                  <a:extLst>
                    <a:ext uri="{9D8B030D-6E8A-4147-A177-3AD203B41FA5}">
                      <a16:colId xmlns:a16="http://schemas.microsoft.com/office/drawing/2014/main" val="108366672"/>
                    </a:ext>
                  </a:extLst>
                </a:gridCol>
                <a:gridCol w="1299992">
                  <a:extLst>
                    <a:ext uri="{9D8B030D-6E8A-4147-A177-3AD203B41FA5}">
                      <a16:colId xmlns:a16="http://schemas.microsoft.com/office/drawing/2014/main" val="4243116449"/>
                    </a:ext>
                  </a:extLst>
                </a:gridCol>
                <a:gridCol w="1267288">
                  <a:extLst>
                    <a:ext uri="{9D8B030D-6E8A-4147-A177-3AD203B41FA5}">
                      <a16:colId xmlns:a16="http://schemas.microsoft.com/office/drawing/2014/main" val="543491379"/>
                    </a:ext>
                  </a:extLst>
                </a:gridCol>
                <a:gridCol w="1136470">
                  <a:extLst>
                    <a:ext uri="{9D8B030D-6E8A-4147-A177-3AD203B41FA5}">
                      <a16:colId xmlns:a16="http://schemas.microsoft.com/office/drawing/2014/main" val="3456024160"/>
                    </a:ext>
                  </a:extLst>
                </a:gridCol>
                <a:gridCol w="3750082">
                  <a:extLst>
                    <a:ext uri="{9D8B030D-6E8A-4147-A177-3AD203B41FA5}">
                      <a16:colId xmlns:a16="http://schemas.microsoft.com/office/drawing/2014/main" val="3175391474"/>
                    </a:ext>
                  </a:extLst>
                </a:gridCol>
              </a:tblGrid>
              <a:tr h="1010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р/с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Наименование показателей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в утвержденной тарифной смете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521586"/>
                  </a:ext>
                </a:extLst>
              </a:tr>
              <a:tr h="372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2 793 099,16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2 514 145,05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731535"/>
                  </a:ext>
                </a:extLst>
              </a:tr>
              <a:tr h="361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55 756,80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-219 714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850104"/>
                  </a:ext>
                </a:extLst>
              </a:tr>
              <a:tr h="393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ДОХОДОВ, всего 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2 848 855,96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2 294 431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-19,5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081669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Тепловая энергия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2 845 678,23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2 282 081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084882"/>
                  </a:ext>
                </a:extLst>
              </a:tr>
              <a:tr h="382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-Тепловая энергия в виде пара 16 АТА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3 177,73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466784"/>
                  </a:ext>
                </a:extLst>
              </a:tr>
              <a:tr h="5850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тепловой энергии,отпуск с коллекторов, всего 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602 044,0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503 053,0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514150"/>
                  </a:ext>
                </a:extLst>
              </a:tr>
              <a:tr h="3141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оказываемых услуг 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595 280,0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493 064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640429"/>
                  </a:ext>
                </a:extLst>
              </a:tr>
              <a:tr h="25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436347"/>
                  </a:ext>
                </a:extLst>
              </a:tr>
              <a:tr h="468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  Тепловая энергия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594 616,0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490 390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Отпуск тепловой энергии по заявке единственного потребителя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ГКП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Куатжылуорталык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316556"/>
                  </a:ext>
                </a:extLst>
              </a:tr>
              <a:tr h="408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-Тепловая энергия в виде пара 16 АТА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Отпуск пара по заявке единственного потребителя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ИП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Бердалиев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262526"/>
                  </a:ext>
                </a:extLst>
              </a:tr>
              <a:tr h="510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Среднеотпускной ТАРИФ, без НДС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4 785,74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785,74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течении года тариф менялся два раза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652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74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1493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15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>
                <a:solidFill>
                  <a:srgbClr val="DB700F"/>
                </a:solidFill>
              </a:rPr>
              <a:t>Информация о </a:t>
            </a:r>
            <a:r>
              <a:rPr lang="ru-RU" dirty="0">
                <a:solidFill>
                  <a:srgbClr val="DB700F"/>
                </a:solidFill>
              </a:rPr>
              <a:t>соблюдении показателей качества и надежности регулируемых услуг и достижении показателей эффективности деятельности за </a:t>
            </a:r>
            <a:r>
              <a:rPr lang="ru-RU" dirty="0" smtClean="0">
                <a:solidFill>
                  <a:srgbClr val="DB700F"/>
                </a:solidFill>
              </a:rPr>
              <a:t>2023 </a:t>
            </a:r>
            <a:r>
              <a:rPr lang="ru-RU" dirty="0">
                <a:solidFill>
                  <a:srgbClr val="DB700F"/>
                </a:solidFill>
              </a:rPr>
              <a:t>год</a:t>
            </a:r>
            <a:endParaRPr lang="en-US" dirty="0">
              <a:solidFill>
                <a:srgbClr val="DB700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45946" y="1217324"/>
            <a:ext cx="11284236" cy="1147185"/>
          </a:xfrm>
        </p:spPr>
        <p:txBody>
          <a:bodyPr/>
          <a:lstStyle/>
          <a:p>
            <a:pPr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Для АО «3-Энергоорталык» показатели качества и надежности регулируемых услуг и показатели эффективности деятельности </a:t>
            </a:r>
            <a:r>
              <a:rPr lang="ru-RU" b="1" dirty="0">
                <a:solidFill>
                  <a:prstClr val="black"/>
                </a:solidFill>
              </a:rPr>
              <a:t>не разрабатывались и не  утверждались</a:t>
            </a:r>
            <a:r>
              <a:rPr lang="ru-RU" dirty="0">
                <a:solidFill>
                  <a:prstClr val="black"/>
                </a:solidFill>
              </a:rPr>
              <a:t>. </a:t>
            </a:r>
            <a:endParaRPr lang="ru-RU" dirty="0" smtClean="0">
              <a:solidFill>
                <a:prstClr val="black"/>
              </a:solidFill>
            </a:endParaRP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свою очередь в </a:t>
            </a:r>
            <a:r>
              <a:rPr lang="ru-RU" dirty="0" smtClean="0">
                <a:solidFill>
                  <a:prstClr val="black"/>
                </a:solidFill>
              </a:rPr>
              <a:t>2023 </a:t>
            </a:r>
            <a:r>
              <a:rPr lang="ru-RU" dirty="0">
                <a:solidFill>
                  <a:prstClr val="black"/>
                </a:solidFill>
              </a:rPr>
              <a:t>году в результате выполнения мероприятий, предусмотренных в утвержденной инвестиционной программе, достигнуты показатели: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713933"/>
              </p:ext>
            </p:extLst>
          </p:nvPr>
        </p:nvGraphicFramePr>
        <p:xfrm>
          <a:off x="317501" y="2615380"/>
          <a:ext cx="11559867" cy="2339927"/>
        </p:xfrm>
        <a:graphic>
          <a:graphicData uri="http://schemas.openxmlformats.org/drawingml/2006/table">
            <a:tbl>
              <a:tblPr/>
              <a:tblGrid>
                <a:gridCol w="498576">
                  <a:extLst>
                    <a:ext uri="{9D8B030D-6E8A-4147-A177-3AD203B41FA5}">
                      <a16:colId xmlns:a16="http://schemas.microsoft.com/office/drawing/2014/main" val="3498572434"/>
                    </a:ext>
                  </a:extLst>
                </a:gridCol>
                <a:gridCol w="3431458">
                  <a:extLst>
                    <a:ext uri="{9D8B030D-6E8A-4147-A177-3AD203B41FA5}">
                      <a16:colId xmlns:a16="http://schemas.microsoft.com/office/drawing/2014/main" val="3428123428"/>
                    </a:ext>
                  </a:extLst>
                </a:gridCol>
                <a:gridCol w="1268362">
                  <a:extLst>
                    <a:ext uri="{9D8B030D-6E8A-4147-A177-3AD203B41FA5}">
                      <a16:colId xmlns:a16="http://schemas.microsoft.com/office/drawing/2014/main" val="2716281711"/>
                    </a:ext>
                  </a:extLst>
                </a:gridCol>
                <a:gridCol w="1373166">
                  <a:extLst>
                    <a:ext uri="{9D8B030D-6E8A-4147-A177-3AD203B41FA5}">
                      <a16:colId xmlns:a16="http://schemas.microsoft.com/office/drawing/2014/main" val="3305198194"/>
                    </a:ext>
                  </a:extLst>
                </a:gridCol>
                <a:gridCol w="1279129">
                  <a:extLst>
                    <a:ext uri="{9D8B030D-6E8A-4147-A177-3AD203B41FA5}">
                      <a16:colId xmlns:a16="http://schemas.microsoft.com/office/drawing/2014/main" val="228468928"/>
                    </a:ext>
                  </a:extLst>
                </a:gridCol>
                <a:gridCol w="1622019">
                  <a:extLst>
                    <a:ext uri="{9D8B030D-6E8A-4147-A177-3AD203B41FA5}">
                      <a16:colId xmlns:a16="http://schemas.microsoft.com/office/drawing/2014/main" val="1764421017"/>
                    </a:ext>
                  </a:extLst>
                </a:gridCol>
                <a:gridCol w="2087157">
                  <a:extLst>
                    <a:ext uri="{9D8B030D-6E8A-4147-A177-3AD203B41FA5}">
                      <a16:colId xmlns:a16="http://schemas.microsoft.com/office/drawing/2014/main" val="2487229554"/>
                    </a:ext>
                  </a:extLst>
                </a:gridCol>
              </a:tblGrid>
              <a:tr h="1119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8139" marR="8139" marT="8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Показатели качества и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надежности, показатели эффективности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года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года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года 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Оценка соблюдения показателей надёжности и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качества, достижения показателей эффективности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Причины (обоснование) несоблюдения показателей надежности и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качества,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недостижения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показателей эффективности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174258"/>
                  </a:ext>
                </a:extLst>
              </a:tr>
              <a:tr h="203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139" marR="8139" marT="8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29827"/>
                  </a:ext>
                </a:extLst>
              </a:tr>
              <a:tr h="1017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139" marR="8139" marT="8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износа основных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средств,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утверждались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утверждались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износ снизился от 1,2% до 12,2%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достигнут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отсутствуют</a:t>
                      </a:r>
                    </a:p>
                  </a:txBody>
                  <a:tcPr marL="8139" marR="8139" marT="8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001279"/>
                  </a:ext>
                </a:extLst>
              </a:tr>
            </a:tbl>
          </a:graphicData>
        </a:graphic>
      </p:graphicFrame>
      <p:grpSp>
        <p:nvGrpSpPr>
          <p:cNvPr id="8" name="Group 488"/>
          <p:cNvGrpSpPr/>
          <p:nvPr/>
        </p:nvGrpSpPr>
        <p:grpSpPr>
          <a:xfrm>
            <a:off x="555976" y="1070720"/>
            <a:ext cx="371475" cy="371475"/>
            <a:chOff x="-2103438" y="3878264"/>
            <a:chExt cx="371475" cy="371475"/>
          </a:xfrm>
        </p:grpSpPr>
        <p:sp>
          <p:nvSpPr>
            <p:cNvPr id="9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97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7772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38" name="Слайд think-cell" r:id="rId16" imgW="594" imgH="595" progId="TCLayout.ActiveDocument.1">
                  <p:embed/>
                </p:oleObj>
              </mc:Choice>
              <mc:Fallback>
                <p:oleObj name="Слайд think-cell" r:id="rId16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03" y="115409"/>
            <a:ext cx="10178542" cy="704850"/>
          </a:xfrm>
        </p:spPr>
        <p:txBody>
          <a:bodyPr vert="horz"/>
          <a:lstStyle/>
          <a:p>
            <a:r>
              <a:rPr lang="ru-RU" dirty="0" smtClean="0">
                <a:solidFill>
                  <a:srgbClr val="DB700F"/>
                </a:solidFill>
              </a:rPr>
              <a:t>Информация об основных финансово - экономических показателях</a:t>
            </a:r>
            <a:r>
              <a:rPr lang="en-US" dirty="0" smtClean="0">
                <a:solidFill>
                  <a:srgbClr val="DB700F"/>
                </a:solidFill>
              </a:rPr>
              <a:t> </a:t>
            </a:r>
            <a:r>
              <a:rPr lang="ru-RU" dirty="0" smtClean="0">
                <a:solidFill>
                  <a:srgbClr val="DB700F"/>
                </a:solidFill>
              </a:rPr>
              <a:t>по </a:t>
            </a:r>
            <a:r>
              <a:rPr lang="ru-RU" dirty="0">
                <a:solidFill>
                  <a:srgbClr val="DB700F"/>
                </a:solidFill>
              </a:rPr>
              <a:t>услуге производство тепловой </a:t>
            </a:r>
            <a:r>
              <a:rPr lang="ru-RU" dirty="0" smtClean="0">
                <a:solidFill>
                  <a:srgbClr val="DB700F"/>
                </a:solidFill>
              </a:rPr>
              <a:t>энергии (факт 2023 года)</a:t>
            </a:r>
            <a:br>
              <a:rPr lang="ru-RU" dirty="0" smtClean="0">
                <a:solidFill>
                  <a:srgbClr val="DB700F"/>
                </a:solidFill>
              </a:rPr>
            </a:br>
            <a:endParaRPr lang="en-US" dirty="0">
              <a:solidFill>
                <a:srgbClr val="DB700F"/>
              </a:solidFill>
            </a:endParaRPr>
          </a:p>
        </p:txBody>
      </p:sp>
      <p:sp>
        <p:nvSpPr>
          <p:cNvPr id="9" name="Freeform 140"/>
          <p:cNvSpPr/>
          <p:nvPr/>
        </p:nvSpPr>
        <p:spPr>
          <a:xfrm>
            <a:off x="2641600" y="1174750"/>
            <a:ext cx="7007225" cy="4513781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>
                <a:solidFill>
                  <a:schemeClr val="accent1"/>
                </a:solidFill>
              </a:rPr>
              <a:t>П</a:t>
            </a:r>
            <a:r>
              <a:rPr lang="ru-RU" sz="1200" dirty="0" smtClean="0">
                <a:solidFill>
                  <a:schemeClr val="accent1"/>
                </a:solidFill>
              </a:rPr>
              <a:t>оказатели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74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60139484"/>
              </p:ext>
            </p:extLst>
          </p:nvPr>
        </p:nvGraphicFramePr>
        <p:xfrm>
          <a:off x="4465638" y="2154238"/>
          <a:ext cx="4552950" cy="14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10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32257836"/>
              </p:ext>
            </p:extLst>
          </p:nvPr>
        </p:nvGraphicFramePr>
        <p:xfrm>
          <a:off x="4097338" y="1358900"/>
          <a:ext cx="3476625" cy="81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cxnSp>
        <p:nvCxnSpPr>
          <p:cNvPr id="37" name="Прямая соединительная линия 36"/>
          <p:cNvCxnSpPr/>
          <p:nvPr>
            <p:custDataLst>
              <p:tags r:id="rId5"/>
            </p:custDataLst>
          </p:nvPr>
        </p:nvCxnSpPr>
        <p:spPr bwMode="auto">
          <a:xfrm flipH="1">
            <a:off x="4551363" y="1463675"/>
            <a:ext cx="250825" cy="1000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>
            <p:custDataLst>
              <p:tags r:id="rId6"/>
            </p:custDataLst>
          </p:nvPr>
        </p:nvSpPr>
        <p:spPr bwMode="auto">
          <a:xfrm>
            <a:off x="4573587" y="1281113"/>
            <a:ext cx="458788" cy="182563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5A2A27C-2911-4AD2-8F63-C745D5E8D335}" type="datetime'''''''''в'''' ''''''п''''''''''а''''р''''''е'''''''''''">
              <a:rPr lang="ru-RU" altLang="en-US" sz="1200" smtClean="0">
                <a:solidFill>
                  <a:schemeClr val="tx1"/>
                </a:solidFill>
              </a:rPr>
              <a:pPr/>
              <a:t>в паре</a:t>
            </a:fld>
            <a:endParaRPr lang="ru-RU" sz="12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>
            <p:custDataLst>
              <p:tags r:id="rId7"/>
            </p:custDataLst>
          </p:nvPr>
        </p:nvSpPr>
        <p:spPr bwMode="gray">
          <a:xfrm>
            <a:off x="4340225" y="1684337"/>
            <a:ext cx="423863" cy="3603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200" dirty="0" smtClean="0">
                <a:solidFill>
                  <a:schemeClr val="bg1"/>
                </a:solidFill>
              </a:rPr>
              <a:t>2 674</a:t>
            </a:r>
            <a:endParaRPr lang="ru-RU" sz="12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>
            <p:custDataLst>
              <p:tags r:id="rId8"/>
            </p:custDataLst>
          </p:nvPr>
        </p:nvSpPr>
        <p:spPr bwMode="auto">
          <a:xfrm>
            <a:off x="5313363" y="1281113"/>
            <a:ext cx="1050925" cy="182563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9B41CD6-0913-4881-B7AF-D85AE3EFA836}" type="datetime'в'''''' ''''''г''ор''я''''че''''й'''''' ''''''во''д''е'">
              <a:rPr lang="ru-RU" altLang="en-US" sz="1200" smtClean="0">
                <a:solidFill>
                  <a:schemeClr val="tx1"/>
                </a:solidFill>
              </a:rPr>
              <a:pPr/>
              <a:t>в горячей воде</a:t>
            </a:fld>
            <a:endParaRPr lang="ru-RU" sz="12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>
            <p:custDataLst>
              <p:tags r:id="rId9"/>
            </p:custDataLst>
          </p:nvPr>
        </p:nvSpPr>
        <p:spPr bwMode="gray">
          <a:xfrm>
            <a:off x="7148512" y="1684338"/>
            <a:ext cx="592138" cy="1651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200" dirty="0" smtClean="0">
                <a:solidFill>
                  <a:schemeClr val="tx1"/>
                </a:solidFill>
              </a:rPr>
              <a:t>493 064</a:t>
            </a:r>
            <a:endParaRPr lang="ru-RU" sz="12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5113" y="1535113"/>
            <a:ext cx="152400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Объем оказываемых услуг, Гкал</a:t>
            </a:r>
            <a:endParaRPr lang="ru-RU" sz="12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7175" y="2347952"/>
            <a:ext cx="1668463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Доход, </a:t>
            </a:r>
          </a:p>
          <a:p>
            <a:r>
              <a:rPr lang="ru-RU" sz="1200" dirty="0" smtClean="0">
                <a:latin typeface="+mn-lt"/>
              </a:rPr>
              <a:t>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5113" y="3044825"/>
            <a:ext cx="152400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Затраты, </a:t>
            </a:r>
          </a:p>
          <a:p>
            <a:r>
              <a:rPr lang="ru-RU" sz="1200" dirty="0" smtClean="0">
                <a:latin typeface="+mn-lt"/>
              </a:rPr>
              <a:t>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1937" y="4431053"/>
            <a:ext cx="1506538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Себестоимость, </a:t>
            </a:r>
          </a:p>
          <a:p>
            <a:r>
              <a:rPr lang="ru-RU" sz="1200" dirty="0" smtClean="0">
                <a:latin typeface="+mn-lt"/>
              </a:rPr>
              <a:t>тенге/ Гкал</a:t>
            </a:r>
            <a:endParaRPr lang="ru-RU" sz="12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3999" y="3759757"/>
            <a:ext cx="1528763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Убыток, </a:t>
            </a:r>
          </a:p>
          <a:p>
            <a:r>
              <a:rPr lang="ru-RU" sz="1200" dirty="0" smtClean="0">
                <a:latin typeface="+mn-lt"/>
              </a:rPr>
              <a:t>млн. тенге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107" name="Chart 3"/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47401446"/>
              </p:ext>
            </p:extLst>
          </p:nvPr>
        </p:nvGraphicFramePr>
        <p:xfrm>
          <a:off x="3100388" y="4964113"/>
          <a:ext cx="4279900" cy="81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97175" y="5272088"/>
            <a:ext cx="1522413" cy="1841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Тариф, тенге/ Гкал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64" name="Chart 3"/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258066592"/>
              </p:ext>
            </p:extLst>
          </p:nvPr>
        </p:nvGraphicFramePr>
        <p:xfrm>
          <a:off x="3689350" y="4208463"/>
          <a:ext cx="3690938" cy="81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68" name="Chart 3"/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121381111"/>
              </p:ext>
            </p:extLst>
          </p:nvPr>
        </p:nvGraphicFramePr>
        <p:xfrm>
          <a:off x="4298950" y="3516313"/>
          <a:ext cx="2635250" cy="81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27" name="Rectangle 119"/>
          <p:cNvSpPr/>
          <p:nvPr/>
        </p:nvSpPr>
        <p:spPr>
          <a:xfrm>
            <a:off x="-1587" y="5836869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Действующие тарифы </a:t>
            </a:r>
            <a:r>
              <a:rPr lang="ru-RU" dirty="0"/>
              <a:t>не </a:t>
            </a:r>
            <a:r>
              <a:rPr lang="ru-RU" dirty="0" smtClean="0"/>
              <a:t>компенсируют </a:t>
            </a:r>
            <a:r>
              <a:rPr lang="ru-RU" dirty="0"/>
              <a:t>затраты на </a:t>
            </a:r>
            <a:r>
              <a:rPr lang="ru-RU" dirty="0" smtClean="0"/>
              <a:t>регулируемые услуги.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08" name="Chart 3"/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663460758"/>
              </p:ext>
            </p:extLst>
          </p:nvPr>
        </p:nvGraphicFramePr>
        <p:xfrm>
          <a:off x="7653543" y="4887868"/>
          <a:ext cx="3690937" cy="81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88" name="Прямоугольник 87"/>
          <p:cNvSpPr/>
          <p:nvPr>
            <p:custDataLst>
              <p:tags r:id="rId14"/>
            </p:custDataLst>
          </p:nvPr>
        </p:nvSpPr>
        <p:spPr bwMode="auto">
          <a:xfrm>
            <a:off x="7664450" y="5094288"/>
            <a:ext cx="1050925" cy="182563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78646" y="934382"/>
            <a:ext cx="3051659" cy="171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GyNTJZAaNcmDK0E4QdP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vv33cwU_IcYxLytInoW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tMMoR_G2I2D6gEteSFt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2hzwUCbj9SZgXYwp6yi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yg_KW3muoBWaVpRkdwj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CIMHxGk89tsIAZ8fGt9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WoL_vUqg6CtPBLB8n6E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lujqQv5XMax.PGC_s_P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dAnfILiH.bz5oFNUfYE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LmuAF3rqpspaU8E94WU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agUelb4iFg.9UgulyJJ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DfTgZylkwYUgIOh5b1b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pQzoEvUK4_64NpW_1Xk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POajuCk35L0Bpn32qp7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JrpHd_gXhL6bHUEh4Lb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O1vSdeO0TSDGBvKTK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LBf1687NYowhRPZ8.E5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vaVN2FBNUmuK.wL23nv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3p4J7Fd8w4qgMEv0Sm9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4TJZtmuj0FIKlKLfPAw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nzPZCARAYdDzQpXjROn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zHlh5m98u_.piSBHf5z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7xrFtJBdbzDhuj_edps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THK2crHS2O.rfz5.8ND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gOSU3YIoDpKhE2tdsyi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swvziQnPEO.uOvPeFDQ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SVv6HStdmrflzq59I2x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PgkaQuf6eeDOwbzwvJM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yq9OFwK5QeFgdRRp5fB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rfguOJ34IIc7KS6mzJt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oMuagcIJ5cURCbIPkjr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72Tt64X1L.qpW0_vDU9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Erc3qI31OLB97Pf4omx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32BP2d4xRJi0b_.oPan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48znt6nmNj2UoEw6xJB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prEPm6Zz4q.Zc1LJT2L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psw8KPO4XCG679pLZeE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1lHcEvBE2CYGHbD7u8i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glqTSB6U.sv4FRw6L5b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KJ79EYSmfN2jWOElyMs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CpBN_omobHs0LFQss_C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Ax3F1rkkovyoTGJr4aa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s7YJgJokczSPlKfhJkB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O7GKPVfyYOpS1E2gsL8w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890416-D95C-43B0-AC60-C88971DEA5B6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E5EF3A-C15E-46B0-A7D7-512D729555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782C3F-0F27-418F-915F-C8B694137E4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AE5A532-DC4D-4079-9E31-89E1596CB804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0DED1A89-D55A-4450-B969-44C1588A0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36995</TotalTime>
  <Words>2342</Words>
  <Application>Microsoft Office PowerPoint</Application>
  <PresentationFormat>Широкоэкранный</PresentationFormat>
  <Paragraphs>670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ERG</vt:lpstr>
      <vt:lpstr>Слайд think-cell</vt:lpstr>
      <vt:lpstr>Презентация PowerPoint</vt:lpstr>
      <vt:lpstr>Общие сведения </vt:lpstr>
      <vt:lpstr>Утвержденные тарифы на услуги по производству тепловой энергии в  2023 году</vt:lpstr>
      <vt:lpstr>Информация о постатейном исполнении утвержденной инвестиционной программы за 2023 год </vt:lpstr>
      <vt:lpstr>Информация о постатейном исполнении тарифной сметы на услугу по производству тепловой энергии за 2023 год (1 из 3)</vt:lpstr>
      <vt:lpstr>Информация о постатейном исполнении тарифной сметы на услугу по производству тепловой энергии за 2023 год (2 из 3)</vt:lpstr>
      <vt:lpstr>Информация о постатейном исполнении тарифной сметы на услугу по производству тепловой энергии за 2023 год (3 из 3)</vt:lpstr>
      <vt:lpstr>Информация о соблюдении показателей качества и надежности регулируемых услуг и достижении показателей эффективности деятельности за 2023 год</vt:lpstr>
      <vt:lpstr>Информация об основных финансово - экономических показателях по услуге производство тепловой энергии (факт 2023 года) </vt:lpstr>
      <vt:lpstr>Информация об объемах предоставленных регулируемых услуг    </vt:lpstr>
      <vt:lpstr>Информация о проводимой работе с потребителями регулируемых услуг</vt:lpstr>
      <vt:lpstr> Информация о качестве предоставления регулируемых услуг </vt:lpstr>
      <vt:lpstr>Информация о перспективах деятельности (планы развития), в том числе возможных изменениях тарифов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Larisa Knigina</cp:lastModifiedBy>
  <cp:revision>1360</cp:revision>
  <cp:lastPrinted>2023-04-14T11:43:40Z</cp:lastPrinted>
  <dcterms:created xsi:type="dcterms:W3CDTF">2017-11-25T12:09:27Z</dcterms:created>
  <dcterms:modified xsi:type="dcterms:W3CDTF">2024-04-15T10:24:23Z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